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9" r:id="rId5"/>
    <p:sldId id="288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3" r:id="rId15"/>
    <p:sldId id="337" r:id="rId16"/>
    <p:sldId id="310" r:id="rId17"/>
    <p:sldId id="314" r:id="rId18"/>
    <p:sldId id="316" r:id="rId19"/>
    <p:sldId id="315" r:id="rId20"/>
    <p:sldId id="317" r:id="rId21"/>
    <p:sldId id="318" r:id="rId22"/>
    <p:sldId id="319" r:id="rId23"/>
    <p:sldId id="339" r:id="rId24"/>
    <p:sldId id="320" r:id="rId25"/>
    <p:sldId id="321" r:id="rId26"/>
    <p:sldId id="322" r:id="rId27"/>
    <p:sldId id="328" r:id="rId28"/>
    <p:sldId id="329" r:id="rId29"/>
    <p:sldId id="330" r:id="rId30"/>
    <p:sldId id="332" r:id="rId31"/>
    <p:sldId id="333" r:id="rId32"/>
    <p:sldId id="334" r:id="rId33"/>
    <p:sldId id="336" r:id="rId34"/>
    <p:sldId id="338" r:id="rId35"/>
    <p:sldId id="274" r:id="rId3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98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90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6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86EF4B-C205-43F8-B268-34E374B0E08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BF688C2-1E4E-411C-8E7B-B7FB0BD61BC7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000" dirty="0">
              <a:latin typeface="Crimson Text"/>
            </a:rPr>
            <a:t>Medicine evolution</a:t>
          </a:r>
        </a:p>
      </dgm:t>
    </dgm:pt>
    <dgm:pt modelId="{74DEA85F-C3C1-4E55-AC52-F2CB2FDF47C8}" type="sibTrans" cxnId="{176A083B-66B2-4CB3-8D28-F800A7098295}">
      <dgm:prSet/>
      <dgm:spPr/>
      <dgm:t>
        <a:bodyPr/>
        <a:lstStyle/>
        <a:p>
          <a:endParaRPr lang="en-GB"/>
        </a:p>
      </dgm:t>
    </dgm:pt>
    <dgm:pt modelId="{73B41F8D-C354-46DF-A98F-A5BDBD9D7FBF}" type="parTrans" cxnId="{176A083B-66B2-4CB3-8D28-F800A7098295}">
      <dgm:prSet/>
      <dgm:spPr/>
      <dgm:t>
        <a:bodyPr/>
        <a:lstStyle/>
        <a:p>
          <a:endParaRPr lang="en-GB"/>
        </a:p>
      </dgm:t>
    </dgm:pt>
    <dgm:pt modelId="{921D57B8-004A-406B-B8A8-2CA3759A739C}">
      <dgm:prSet custT="1"/>
      <dgm:spPr/>
      <dgm:t>
        <a:bodyPr/>
        <a:lstStyle/>
        <a:p>
          <a:r>
            <a:rPr lang="en-GB" sz="2000" dirty="0">
              <a:latin typeface="Crimson Text"/>
            </a:rPr>
            <a:t>Local and Standard </a:t>
          </a:r>
          <a:r>
            <a:rPr lang="en-GB" sz="2000" dirty="0" err="1">
              <a:latin typeface="Crimson Text"/>
            </a:rPr>
            <a:t>CodeSystem</a:t>
          </a:r>
          <a:r>
            <a:rPr lang="en-GB" sz="2000" dirty="0">
              <a:latin typeface="Crimson Text"/>
            </a:rPr>
            <a:t> </a:t>
          </a:r>
          <a:r>
            <a:rPr lang="it-IT" sz="2000" dirty="0" err="1">
              <a:latin typeface="Crimson Text"/>
            </a:rPr>
            <a:t>Maintenance</a:t>
          </a:r>
          <a:endParaRPr lang="en-GB" sz="2000" dirty="0">
            <a:latin typeface="Crimson Text"/>
          </a:endParaRPr>
        </a:p>
      </dgm:t>
    </dgm:pt>
    <dgm:pt modelId="{34188657-5A51-4D44-9BB0-6F8F41757E3F}" type="sibTrans" cxnId="{92519A22-68E1-4986-9F8F-641CCAB4F3EC}">
      <dgm:prSet/>
      <dgm:spPr/>
      <dgm:t>
        <a:bodyPr/>
        <a:lstStyle/>
        <a:p>
          <a:endParaRPr lang="en-GB"/>
        </a:p>
      </dgm:t>
    </dgm:pt>
    <dgm:pt modelId="{2A9A965C-A976-4CED-A4D6-AC3C2DE4A7D5}" type="parTrans" cxnId="{92519A22-68E1-4986-9F8F-641CCAB4F3EC}">
      <dgm:prSet/>
      <dgm:spPr/>
      <dgm:t>
        <a:bodyPr/>
        <a:lstStyle/>
        <a:p>
          <a:endParaRPr lang="en-GB"/>
        </a:p>
      </dgm:t>
    </dgm:pt>
    <dgm:pt modelId="{CC971516-7992-439D-B66E-84F676D8F0F6}">
      <dgm:prSet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sz="2000" dirty="0" err="1">
              <a:latin typeface="Crimson Text"/>
            </a:rPr>
            <a:t>ConceptMap</a:t>
          </a:r>
          <a:r>
            <a:rPr lang="en-GB" sz="2000" dirty="0">
              <a:latin typeface="Crimson Text"/>
            </a:rPr>
            <a:t> </a:t>
          </a:r>
          <a:r>
            <a:rPr lang="it-IT" sz="2000" dirty="0" err="1">
              <a:latin typeface="Crimson Text"/>
            </a:rPr>
            <a:t>Maintenance</a:t>
          </a:r>
          <a:endParaRPr lang="en-GB" sz="2000" dirty="0">
            <a:latin typeface="Crimson Text"/>
          </a:endParaRPr>
        </a:p>
      </dgm:t>
    </dgm:pt>
    <dgm:pt modelId="{719A96B5-EAB0-4F84-B2DB-CCB17AD1076F}" type="sibTrans" cxnId="{4181E3C5-38A7-4A0F-97A7-FC718C19FF4E}">
      <dgm:prSet/>
      <dgm:spPr/>
      <dgm:t>
        <a:bodyPr/>
        <a:lstStyle/>
        <a:p>
          <a:endParaRPr lang="en-GB"/>
        </a:p>
      </dgm:t>
    </dgm:pt>
    <dgm:pt modelId="{3766880E-50B6-416D-8151-03110F2A9D36}" type="parTrans" cxnId="{4181E3C5-38A7-4A0F-97A7-FC718C19FF4E}">
      <dgm:prSet/>
      <dgm:spPr/>
      <dgm:t>
        <a:bodyPr/>
        <a:lstStyle/>
        <a:p>
          <a:endParaRPr lang="en-GB"/>
        </a:p>
      </dgm:t>
    </dgm:pt>
    <dgm:pt modelId="{1CE48A69-1E90-4F6F-A811-076719F8754D}" type="pres">
      <dgm:prSet presAssocID="{4186EF4B-C205-43F8-B268-34E374B0E086}" presName="Name0" presStyleCnt="0">
        <dgm:presLayoutVars>
          <dgm:dir/>
          <dgm:resizeHandles val="exact"/>
        </dgm:presLayoutVars>
      </dgm:prSet>
      <dgm:spPr/>
    </dgm:pt>
    <dgm:pt modelId="{65C476F5-636C-49A3-8908-BF1C13857145}" type="pres">
      <dgm:prSet presAssocID="{6BF688C2-1E4E-411C-8E7B-B7FB0BD61BC7}" presName="parTxOnly" presStyleLbl="node1" presStyleIdx="0" presStyleCnt="3" custScaleX="57315" custScaleY="146511" custLinFactNeighborX="-150" custLinFactNeighborY="-1268">
        <dgm:presLayoutVars>
          <dgm:bulletEnabled val="1"/>
        </dgm:presLayoutVars>
      </dgm:prSet>
      <dgm:spPr/>
    </dgm:pt>
    <dgm:pt modelId="{855ED8DC-C680-4DB7-BD82-593613B8A567}" type="pres">
      <dgm:prSet presAssocID="{74DEA85F-C3C1-4E55-AC52-F2CB2FDF47C8}" presName="parSpace" presStyleCnt="0"/>
      <dgm:spPr/>
    </dgm:pt>
    <dgm:pt modelId="{5A279BBE-7061-43D5-A68F-9013FDA6FA1D}" type="pres">
      <dgm:prSet presAssocID="{921D57B8-004A-406B-B8A8-2CA3759A739C}" presName="parTxOnly" presStyleLbl="node1" presStyleIdx="1" presStyleCnt="3" custAng="0" custScaleX="94853" custScaleY="140106" custLinFactNeighborX="-3202" custLinFactNeighborY="-1213">
        <dgm:presLayoutVars>
          <dgm:bulletEnabled val="1"/>
        </dgm:presLayoutVars>
      </dgm:prSet>
      <dgm:spPr/>
    </dgm:pt>
    <dgm:pt modelId="{BE2A1DFC-F586-435A-9696-A812C5748C56}" type="pres">
      <dgm:prSet presAssocID="{34188657-5A51-4D44-9BB0-6F8F41757E3F}" presName="parSpace" presStyleCnt="0"/>
      <dgm:spPr/>
    </dgm:pt>
    <dgm:pt modelId="{C331EFF6-C503-4378-B168-12340661901E}" type="pres">
      <dgm:prSet presAssocID="{CC971516-7992-439D-B66E-84F676D8F0F6}" presName="parTxOnly" presStyleLbl="node1" presStyleIdx="2" presStyleCnt="3" custScaleY="133701" custLinFactNeighborX="1794">
        <dgm:presLayoutVars>
          <dgm:bulletEnabled val="1"/>
        </dgm:presLayoutVars>
      </dgm:prSet>
      <dgm:spPr/>
    </dgm:pt>
  </dgm:ptLst>
  <dgm:cxnLst>
    <dgm:cxn modelId="{92519A22-68E1-4986-9F8F-641CCAB4F3EC}" srcId="{4186EF4B-C205-43F8-B268-34E374B0E086}" destId="{921D57B8-004A-406B-B8A8-2CA3759A739C}" srcOrd="1" destOrd="0" parTransId="{2A9A965C-A976-4CED-A4D6-AC3C2DE4A7D5}" sibTransId="{34188657-5A51-4D44-9BB0-6F8F41757E3F}"/>
    <dgm:cxn modelId="{176A083B-66B2-4CB3-8D28-F800A7098295}" srcId="{4186EF4B-C205-43F8-B268-34E374B0E086}" destId="{6BF688C2-1E4E-411C-8E7B-B7FB0BD61BC7}" srcOrd="0" destOrd="0" parTransId="{73B41F8D-C354-46DF-A98F-A5BDBD9D7FBF}" sibTransId="{74DEA85F-C3C1-4E55-AC52-F2CB2FDF47C8}"/>
    <dgm:cxn modelId="{0BFE175F-F198-45ED-9999-3B2DC9A90A03}" type="presOf" srcId="{921D57B8-004A-406B-B8A8-2CA3759A739C}" destId="{5A279BBE-7061-43D5-A68F-9013FDA6FA1D}" srcOrd="0" destOrd="0" presId="urn:microsoft.com/office/officeart/2005/8/layout/hChevron3"/>
    <dgm:cxn modelId="{95E20A7C-7E51-45A9-9BA9-1DBEB4A80200}" type="presOf" srcId="{CC971516-7992-439D-B66E-84F676D8F0F6}" destId="{C331EFF6-C503-4378-B168-12340661901E}" srcOrd="0" destOrd="0" presId="urn:microsoft.com/office/officeart/2005/8/layout/hChevron3"/>
    <dgm:cxn modelId="{35188AAE-F339-4F95-BC5B-46FD83DEF466}" type="presOf" srcId="{6BF688C2-1E4E-411C-8E7B-B7FB0BD61BC7}" destId="{65C476F5-636C-49A3-8908-BF1C13857145}" srcOrd="0" destOrd="0" presId="urn:microsoft.com/office/officeart/2005/8/layout/hChevron3"/>
    <dgm:cxn modelId="{4181E3C5-38A7-4A0F-97A7-FC718C19FF4E}" srcId="{4186EF4B-C205-43F8-B268-34E374B0E086}" destId="{CC971516-7992-439D-B66E-84F676D8F0F6}" srcOrd="2" destOrd="0" parTransId="{3766880E-50B6-416D-8151-03110F2A9D36}" sibTransId="{719A96B5-EAB0-4F84-B2DB-CCB17AD1076F}"/>
    <dgm:cxn modelId="{66F7BBD4-6583-43EC-B75C-E0AFDEDBBF8B}" type="presOf" srcId="{4186EF4B-C205-43F8-B268-34E374B0E086}" destId="{1CE48A69-1E90-4F6F-A811-076719F8754D}" srcOrd="0" destOrd="0" presId="urn:microsoft.com/office/officeart/2005/8/layout/hChevron3"/>
    <dgm:cxn modelId="{583945AB-33D5-4F4A-AD8A-C318666458AD}" type="presParOf" srcId="{1CE48A69-1E90-4F6F-A811-076719F8754D}" destId="{65C476F5-636C-49A3-8908-BF1C13857145}" srcOrd="0" destOrd="0" presId="urn:microsoft.com/office/officeart/2005/8/layout/hChevron3"/>
    <dgm:cxn modelId="{D758289E-57AF-4D63-914F-1F43E2EBD6B9}" type="presParOf" srcId="{1CE48A69-1E90-4F6F-A811-076719F8754D}" destId="{855ED8DC-C680-4DB7-BD82-593613B8A567}" srcOrd="1" destOrd="0" presId="urn:microsoft.com/office/officeart/2005/8/layout/hChevron3"/>
    <dgm:cxn modelId="{66E37839-975B-46CD-A673-9B8585A65D31}" type="presParOf" srcId="{1CE48A69-1E90-4F6F-A811-076719F8754D}" destId="{5A279BBE-7061-43D5-A68F-9013FDA6FA1D}" srcOrd="2" destOrd="0" presId="urn:microsoft.com/office/officeart/2005/8/layout/hChevron3"/>
    <dgm:cxn modelId="{A437DE3F-3F54-49DE-828E-D95D0DFD3C43}" type="presParOf" srcId="{1CE48A69-1E90-4F6F-A811-076719F8754D}" destId="{BE2A1DFC-F586-435A-9696-A812C5748C56}" srcOrd="3" destOrd="0" presId="urn:microsoft.com/office/officeart/2005/8/layout/hChevron3"/>
    <dgm:cxn modelId="{DE7456F4-AAED-4CA4-9300-9B5416BC7163}" type="presParOf" srcId="{1CE48A69-1E90-4F6F-A811-076719F8754D}" destId="{C331EFF6-C503-4378-B168-12340661901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476F5-636C-49A3-8908-BF1C13857145}">
      <dsp:nvSpPr>
        <dsp:cNvPr id="0" name=""/>
        <dsp:cNvSpPr/>
      </dsp:nvSpPr>
      <dsp:spPr>
        <a:xfrm>
          <a:off x="0" y="0"/>
          <a:ext cx="1904285" cy="1320165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rimson Text"/>
            </a:rPr>
            <a:t>Medicine evolution</a:t>
          </a:r>
        </a:p>
      </dsp:txBody>
      <dsp:txXfrm>
        <a:off x="0" y="0"/>
        <a:ext cx="1574244" cy="1320165"/>
      </dsp:txXfrm>
    </dsp:sp>
    <dsp:sp modelId="{5A279BBE-7061-43D5-A68F-9013FDA6FA1D}">
      <dsp:nvSpPr>
        <dsp:cNvPr id="0" name=""/>
        <dsp:cNvSpPr/>
      </dsp:nvSpPr>
      <dsp:spPr>
        <a:xfrm>
          <a:off x="1219506" y="0"/>
          <a:ext cx="3151481" cy="13201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rimson Text"/>
            </a:rPr>
            <a:t>Local and Standard </a:t>
          </a:r>
          <a:r>
            <a:rPr lang="en-GB" sz="2000" kern="1200" dirty="0" err="1">
              <a:latin typeface="Crimson Text"/>
            </a:rPr>
            <a:t>CodeSystem</a:t>
          </a:r>
          <a:r>
            <a:rPr lang="en-GB" sz="2000" kern="1200" dirty="0">
              <a:latin typeface="Crimson Text"/>
            </a:rPr>
            <a:t> </a:t>
          </a:r>
          <a:r>
            <a:rPr lang="it-IT" sz="2000" kern="1200" dirty="0" err="1">
              <a:latin typeface="Crimson Text"/>
            </a:rPr>
            <a:t>Maintenance</a:t>
          </a:r>
          <a:endParaRPr lang="en-GB" sz="2000" kern="1200" dirty="0">
            <a:latin typeface="Crimson Text"/>
          </a:endParaRPr>
        </a:p>
      </dsp:txBody>
      <dsp:txXfrm>
        <a:off x="1879589" y="0"/>
        <a:ext cx="1831316" cy="1320165"/>
      </dsp:txXfrm>
    </dsp:sp>
    <dsp:sp modelId="{C331EFF6-C503-4378-B168-12340661901E}">
      <dsp:nvSpPr>
        <dsp:cNvPr id="0" name=""/>
        <dsp:cNvSpPr/>
      </dsp:nvSpPr>
      <dsp:spPr>
        <a:xfrm>
          <a:off x="3728763" y="0"/>
          <a:ext cx="3322490" cy="1320165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Crimson Text"/>
            </a:rPr>
            <a:t>ConceptMap</a:t>
          </a:r>
          <a:r>
            <a:rPr lang="en-GB" sz="2000" kern="1200" dirty="0">
              <a:latin typeface="Crimson Text"/>
            </a:rPr>
            <a:t> </a:t>
          </a:r>
          <a:r>
            <a:rPr lang="it-IT" sz="2000" kern="1200" dirty="0" err="1">
              <a:latin typeface="Crimson Text"/>
            </a:rPr>
            <a:t>Maintenance</a:t>
          </a:r>
          <a:endParaRPr lang="en-GB" sz="2000" kern="1200" dirty="0">
            <a:latin typeface="Crimson Text"/>
          </a:endParaRPr>
        </a:p>
      </dsp:txBody>
      <dsp:txXfrm>
        <a:off x="4388846" y="0"/>
        <a:ext cx="2002325" cy="132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9AA98-38BB-43F1-8A19-CA03B05E5B57}" type="datetime1">
              <a:rPr lang="it-IT" smtClean="0"/>
              <a:t>12/10/2022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10B3B-8E04-4DDD-9576-EFA45411CE1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085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2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27,'48'0,"-1"3,62 9,-45-5,0-2,114-5,-65-3,-68 3,-9 2,1-3,-1 0,64-13,-73 9,34-2,8-2,11-1,2 4,141 6,-89 2,-53-3,92 3,-156 1,1 1,-1 0,0 0,0 2,21 10,-22-9,-1 0,0-2,1 0,0-1,1 0,18 2,-10-5,-3-1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0 128,'21'0,"-11"0,1 0,-1 0,0 0,0-1,0 0,0-1,0 0,-1 0,1-2,10-4,-6 3,1-1,0 1,0 1,0 1,0 0,0 1,1 1,19 0,-6-1,35-6,91-10,-48 7,3 4,-75 6,-1-1,35-7,1-1,1 4,0 2,90 7,-31 0,-46-5,-40 0,1 2,0 1,0 2,73 16,-87-11,0-1,2 0,-1-3,46 1,-67-4,1 1,-1-1,0 2,1 0,-1 0,16 7,-13-4,-1-2,1 1,26 3,31-3,98-6,-52-1,-88 2,55 12,-53-7,52 2,350-7,-411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4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0,'1057'0,"-1011"2,53 9,-51-5,49 1,796-8,-871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7:57:19.51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51,'31'0,"57"-12,-55 7,45-3,106-6,-74 4,180 8,-138 4,-53-3,110 3,-116 9,-50-4,50-1,-25-5,108 13,-92-5,0-5,106-5,-54-2,727 3,-842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B3F09-A48C-4BF3-B9D6-42EBF4660DDA}" type="datetime1">
              <a:rPr lang="it-IT" smtClean="0"/>
              <a:pPr/>
              <a:t>12/10/2022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750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7612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2630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6190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960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Analogamente se noi nelle risorse FHIR andiamo a usare etichette definite a livello locale quindi se lasciamo le terminologie locali sarà impossibile riuscire ad estrarre dall’FSE tutte le risorse FHIR prodotte da tutti i laboratori italiani che contengono valori di glicemia cosa invece più possibile se usiamo terminologie comuni quindi standard.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271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noProof="0" smtClean="0"/>
              <a:t>17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7543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911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ppo di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it-IT" noProof="0" dirty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29" name="Segnaposto immagine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0" name="Segnaposto immagine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1" name="Segnaposto immagine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23" name="Segnaposto tes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24" name="Segnaposto tes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27" name="Segnaposto tes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Ruolo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33" name="Segnaposto immagine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4" name="Segnaposto immagine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5" name="Segnaposto immagine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i elen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 dirty="0"/>
              <a:t>Inserire qui la descrizione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it-IT" noProof="0" dirty="0"/>
              <a:t>Inserire</a:t>
            </a:r>
            <a:br>
              <a:rPr lang="it-IT" noProof="0" dirty="0"/>
            </a:br>
            <a:r>
              <a:rPr lang="it-IT" noProof="0" dirty="0"/>
              <a:t>qui l'immagine/il logo</a:t>
            </a:r>
          </a:p>
        </p:txBody>
      </p:sp>
      <p:sp>
        <p:nvSpPr>
          <p:cNvPr id="12" name="Segnaposto immagine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it-IT" noProof="0" dirty="0"/>
              <a:t>Inserire</a:t>
            </a:r>
            <a:br>
              <a:rPr lang="it-IT" noProof="0" dirty="0"/>
            </a:br>
            <a:r>
              <a:rPr lang="it-IT" noProof="0" dirty="0"/>
              <a:t>qui l'immagine/il logo</a:t>
            </a:r>
          </a:p>
        </p:txBody>
      </p:sp>
      <p:sp>
        <p:nvSpPr>
          <p:cNvPr id="13" name="Segnaposto immagine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it-IT" noProof="0" dirty="0"/>
              <a:t>Inserire</a:t>
            </a:r>
            <a:br>
              <a:rPr lang="it-IT" noProof="0" dirty="0"/>
            </a:br>
            <a:r>
              <a:rPr lang="it-IT" noProof="0" dirty="0"/>
              <a:t>qui l'immagine/il logo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 dirty="0"/>
              <a:t>Inserire qui la descrizione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 dirty="0"/>
              <a:t>Inserire qui la descrizione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Grazie </a:t>
            </a:r>
            <a:br>
              <a:rPr lang="it-IT" noProof="0" dirty="0"/>
            </a:br>
            <a:r>
              <a:rPr lang="it-IT" noProof="0" dirty="0"/>
              <a:t>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 dirty="0"/>
              <a:t>Nome completo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 dirty="0"/>
              <a:t>Posta elettronica</a:t>
            </a:r>
          </a:p>
        </p:txBody>
      </p:sp>
      <p:sp>
        <p:nvSpPr>
          <p:cNvPr id="10" name="Segnaposto testo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 dirty="0"/>
              <a:t>Telefono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 dirty="0"/>
              <a:t>POSIZIONE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 dirty="0"/>
              <a:t>Descrivere l'idea</a:t>
            </a: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o e icona 5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immagine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#NUMERO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#NUMERO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#NUMERO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#NUMERO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#NUMERO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 dirty="0"/>
              <a:t>Risultato</a:t>
            </a:r>
          </a:p>
        </p:txBody>
      </p:sp>
      <p:sp>
        <p:nvSpPr>
          <p:cNvPr id="26" name="Segnaposto immagine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27" name="Segnaposto immagine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28" name="Segnaposto immagine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29" name="Segnaposto immagine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0" name="Segnaposto immagine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e verticale 60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co di contenuto con icona 6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19" name="Segnaposto tes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20" name="Segnaposto tes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21" name="Segnaposto tes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22" name="Segnaposto tes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23" name="Segnaposto tes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24" name="Segnaposto tes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occo di contenuto con icona 6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17" name="Segnaposto tes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Descrizione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 dirty="0"/>
              <a:t>Intestazione</a:t>
            </a:r>
          </a:p>
        </p:txBody>
      </p:sp>
      <p:sp>
        <p:nvSpPr>
          <p:cNvPr id="29" name="Segnaposto immagine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0" name="Segnaposto immagine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31" name="Segnaposto immagine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Icona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 e sottotitolo - 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it-IT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 e sottotitolo - Foto inter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immagine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 dirty="0"/>
              <a:t>Trascinare qui </a:t>
            </a:r>
            <a:br>
              <a:rPr lang="it-IT" noProof="0" dirty="0"/>
            </a:br>
            <a:r>
              <a:rPr lang="it-IT" noProof="0" dirty="0"/>
              <a:t>la foto di sfondo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 e sottotitolo - Chi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 dirty="0"/>
              <a:t>SOTTOTITOLO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rtl="0"/>
            <a:fld id="{EECC7194-A4D0-457B-9D3E-53681723AFF7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7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codesyste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codesystem-operation-validate-code.html" TargetMode="External"/><Relationship Id="rId2" Type="http://schemas.openxmlformats.org/officeDocument/2006/relationships/hyperlink" Target="https://hl7.org/fhir/codesystem-operation-lookup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valueset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l7.org/fhir/codesystem-operation-lookup.html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l7.org/fhir/conceptmap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gif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hyperlink" Target="https://htsweb-test.healthropy.com/Account/Login?returnUrl=%2f" TargetMode="External"/><Relationship Id="rId4" Type="http://schemas.openxmlformats.org/officeDocument/2006/relationships/image" Target="../media/image4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7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1174" y="-11748"/>
            <a:ext cx="6990826" cy="6882283"/>
          </a:xfrm>
          <a:solidFill>
            <a:srgbClr val="1E598A"/>
          </a:solidFill>
        </p:spPr>
        <p:txBody>
          <a:bodyPr rtlCol="0"/>
          <a:lstStyle/>
          <a:p>
            <a:pPr algn="ctr" rtl="0">
              <a:lnSpc>
                <a:spcPct val="110000"/>
              </a:lnSpc>
            </a:pPr>
            <a:r>
              <a:rPr lang="it-IT" sz="4000" dirty="0"/>
              <a:t>USE OF ONTOLOGIES AND TERMINOLOGIES IN FHIR </a:t>
            </a:r>
            <a:br>
              <a:rPr lang="it-IT" sz="4000" dirty="0"/>
            </a:br>
            <a:br>
              <a:rPr lang="it-IT" sz="4000" dirty="0"/>
            </a:br>
            <a:r>
              <a:rPr lang="it-IT" sz="3200" dirty="0"/>
              <a:t>Roberta Gazzarata</a:t>
            </a:r>
            <a:endParaRPr lang="it-IT" dirty="0"/>
          </a:p>
        </p:txBody>
      </p:sp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EFC01141-6B4F-490A-9AB0-D0604CCC2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748"/>
            <a:ext cx="5943600" cy="6882283"/>
          </a:xfrm>
          <a:ln>
            <a:noFill/>
          </a:ln>
        </p:spPr>
      </p:pic>
      <p:sp>
        <p:nvSpPr>
          <p:cNvPr id="16" name="Oggetto 7" descr="Rettangolo beige">
            <a:extLst>
              <a:ext uri="{FF2B5EF4-FFF2-40B4-BE49-F238E27FC236}">
                <a16:creationId xmlns:a16="http://schemas.microsoft.com/office/drawing/2014/main" id="{F3F4274A-774A-4648-A413-E55AC771C233}"/>
              </a:ext>
            </a:extLst>
          </p:cNvPr>
          <p:cNvSpPr/>
          <p:nvPr/>
        </p:nvSpPr>
        <p:spPr bwMode="white">
          <a:xfrm>
            <a:off x="7066487" y="4168910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92AF913A-84EC-42BA-B5D2-A5D3767D1694}"/>
              </a:ext>
            </a:extLst>
          </p:cNvPr>
          <p:cNvSpPr txBox="1">
            <a:spLocks/>
          </p:cNvSpPr>
          <p:nvPr/>
        </p:nvSpPr>
        <p:spPr>
          <a:xfrm>
            <a:off x="7471096" y="5596728"/>
            <a:ext cx="3492000" cy="620016"/>
          </a:xfrm>
          <a:prstGeom prst="rect">
            <a:avLst/>
          </a:prstGeo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vert="horz" lIns="144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4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900" dirty="0"/>
              <a:t>InterHealth2022 – 12/10/2022 – </a:t>
            </a:r>
            <a:r>
              <a:rPr lang="it-IT" sz="1900"/>
              <a:t>Session 3.2</a:t>
            </a:r>
            <a:endParaRPr lang="it-IT" sz="1900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E2AF43E-50DD-4F55-AB1F-E9B0C1A69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74121" y="6216744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783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ovision2022 Hashtag videók a TikTokon">
            <a:extLst>
              <a:ext uri="{FF2B5EF4-FFF2-40B4-BE49-F238E27FC236}">
                <a16:creationId xmlns:a16="http://schemas.microsoft.com/office/drawing/2014/main" id="{E4F5D391-F9F1-EFE4-1BD4-73DC4E5B3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433" y="3703176"/>
            <a:ext cx="2904071" cy="290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Why</a:t>
            </a:r>
            <a:r>
              <a:rPr lang="it-IT" cap="all" dirty="0"/>
              <a:t> WE NEED Common Labels?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10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7" name="Picture 6" descr="instagram-icon - CU Global Thought">
            <a:extLst>
              <a:ext uri="{FF2B5EF4-FFF2-40B4-BE49-F238E27FC236}">
                <a16:creationId xmlns:a16="http://schemas.microsoft.com/office/drawing/2014/main" id="{E68B683E-9FB2-CB1B-A5A0-498B32256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4499" y="2078495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073906B-D5AD-FE06-582C-261906AA1881}"/>
              </a:ext>
            </a:extLst>
          </p:cNvPr>
          <p:cNvSpPr txBox="1"/>
          <p:nvPr/>
        </p:nvSpPr>
        <p:spPr>
          <a:xfrm>
            <a:off x="1152674" y="2643365"/>
            <a:ext cx="174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rimson Text"/>
              </a:rPr>
              <a:t>#TorinEurovision</a:t>
            </a:r>
            <a:endParaRPr lang="en-GB" dirty="0">
              <a:latin typeface="Crimson Text"/>
            </a:endParaRPr>
          </a:p>
        </p:txBody>
      </p:sp>
      <p:pic>
        <p:nvPicPr>
          <p:cNvPr id="19" name="Picture 6" descr="instagram-icon - CU Global Thought">
            <a:extLst>
              <a:ext uri="{FF2B5EF4-FFF2-40B4-BE49-F238E27FC236}">
                <a16:creationId xmlns:a16="http://schemas.microsoft.com/office/drawing/2014/main" id="{647CAC91-3075-DA77-C7AB-FAAAFAFFD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29331" y="3180458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E9532A0-D311-09DA-F07A-BC4CC28EFC84}"/>
              </a:ext>
            </a:extLst>
          </p:cNvPr>
          <p:cNvSpPr txBox="1"/>
          <p:nvPr/>
        </p:nvSpPr>
        <p:spPr>
          <a:xfrm>
            <a:off x="979165" y="3754836"/>
            <a:ext cx="191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rimson Text"/>
              </a:rPr>
              <a:t>#Songcontest2022</a:t>
            </a:r>
            <a:endParaRPr lang="en-GB" dirty="0">
              <a:latin typeface="Crimson Text"/>
            </a:endParaRPr>
          </a:p>
        </p:txBody>
      </p:sp>
      <p:pic>
        <p:nvPicPr>
          <p:cNvPr id="21" name="Picture 6" descr="instagram-icon - CU Global Thought">
            <a:extLst>
              <a:ext uri="{FF2B5EF4-FFF2-40B4-BE49-F238E27FC236}">
                <a16:creationId xmlns:a16="http://schemas.microsoft.com/office/drawing/2014/main" id="{22903C8D-FD30-82C9-DF40-67DFD377A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3671" y="2475603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343CA92-8E81-C331-D173-C98C49E01485}"/>
              </a:ext>
            </a:extLst>
          </p:cNvPr>
          <p:cNvSpPr txBox="1"/>
          <p:nvPr/>
        </p:nvSpPr>
        <p:spPr>
          <a:xfrm>
            <a:off x="2812014" y="3066886"/>
            <a:ext cx="174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rimson Text"/>
              </a:rPr>
              <a:t>#2022Eurovision</a:t>
            </a:r>
            <a:endParaRPr lang="en-GB" dirty="0">
              <a:latin typeface="Crimson Text"/>
            </a:endParaRPr>
          </a:p>
        </p:txBody>
      </p:sp>
      <p:pic>
        <p:nvPicPr>
          <p:cNvPr id="23" name="Elemento grafico 22" descr="Inventario di ricerca con riempimento a tinta unita">
            <a:extLst>
              <a:ext uri="{FF2B5EF4-FFF2-40B4-BE49-F238E27FC236}">
                <a16:creationId xmlns:a16="http://schemas.microsoft.com/office/drawing/2014/main" id="{F1498164-882A-8368-2491-C91740CE1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0910" y="1880301"/>
            <a:ext cx="905192" cy="90519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263E416-6C0C-1DAE-64EB-EECA0A99E390}"/>
              </a:ext>
            </a:extLst>
          </p:cNvPr>
          <p:cNvSpPr txBox="1"/>
          <p:nvPr/>
        </p:nvSpPr>
        <p:spPr>
          <a:xfrm>
            <a:off x="5110946" y="2785493"/>
            <a:ext cx="1742849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atin typeface="Crimson Text"/>
              </a:rPr>
              <a:t>#Eurovision2022</a:t>
            </a:r>
            <a:endParaRPr lang="en-GB" dirty="0">
              <a:latin typeface="Crimson Text"/>
            </a:endParaRPr>
          </a:p>
        </p:txBody>
      </p:sp>
      <p:pic>
        <p:nvPicPr>
          <p:cNvPr id="26" name="Picture 6" descr="No Result">
            <a:extLst>
              <a:ext uri="{FF2B5EF4-FFF2-40B4-BE49-F238E27FC236}">
                <a16:creationId xmlns:a16="http://schemas.microsoft.com/office/drawing/2014/main" id="{4CE3CC71-8E6C-3E7D-A586-3C1E3BE0F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5" t="19399" r="22827" b="19522"/>
          <a:stretch/>
        </p:blipFill>
        <p:spPr bwMode="auto">
          <a:xfrm>
            <a:off x="7941826" y="1691322"/>
            <a:ext cx="2438994" cy="21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0263E276-7FB0-6B8C-FA9A-32D32B2BD5BD}"/>
              </a:ext>
            </a:extLst>
          </p:cNvPr>
          <p:cNvSpPr/>
          <p:nvPr/>
        </p:nvSpPr>
        <p:spPr>
          <a:xfrm>
            <a:off x="4093011" y="4648200"/>
            <a:ext cx="3269813" cy="444158"/>
          </a:xfrm>
          <a:prstGeom prst="ellipse">
            <a:avLst/>
          </a:prstGeom>
          <a:noFill/>
          <a:ln w="381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73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standard </a:t>
            </a:r>
            <a:r>
              <a:rPr lang="it-IT" cap="all" dirty="0" err="1"/>
              <a:t>terminologies</a:t>
            </a:r>
            <a:r>
              <a:rPr lang="it-IT" cap="all" dirty="0"/>
              <a:t> ARE the common "labels"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11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3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213A7E2C-928B-ABB2-B97F-0DC90E88F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9387" y="2334277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 descr="Inventario di ricerca con riempimento a tinta unita">
            <a:extLst>
              <a:ext uri="{FF2B5EF4-FFF2-40B4-BE49-F238E27FC236}">
                <a16:creationId xmlns:a16="http://schemas.microsoft.com/office/drawing/2014/main" id="{ACDDBAB9-ABE9-4E4F-B47D-8F62D590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348" y="2432513"/>
            <a:ext cx="905192" cy="90519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7879B2-509E-C197-C75F-214B1B69B206}"/>
              </a:ext>
            </a:extLst>
          </p:cNvPr>
          <p:cNvSpPr txBox="1"/>
          <p:nvPr/>
        </p:nvSpPr>
        <p:spPr>
          <a:xfrm>
            <a:off x="5112249" y="3310423"/>
            <a:ext cx="1045735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>
                <a:latin typeface="Crimson Text"/>
              </a:rPr>
              <a:t>Glycemia</a:t>
            </a:r>
            <a:endParaRPr lang="en-GB" dirty="0">
              <a:latin typeface="Crimson Text"/>
            </a:endParaRPr>
          </a:p>
        </p:txBody>
      </p:sp>
      <p:sp>
        <p:nvSpPr>
          <p:cNvPr id="11" name="Nastro inclinato in alto 10">
            <a:extLst>
              <a:ext uri="{FF2B5EF4-FFF2-40B4-BE49-F238E27FC236}">
                <a16:creationId xmlns:a16="http://schemas.microsoft.com/office/drawing/2014/main" id="{C0863ECE-CB19-5CB3-B19B-A800ED993CAA}"/>
              </a:ext>
            </a:extLst>
          </p:cNvPr>
          <p:cNvSpPr/>
          <p:nvPr/>
        </p:nvSpPr>
        <p:spPr>
          <a:xfrm>
            <a:off x="768238" y="3121167"/>
            <a:ext cx="706408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Crimson Text"/>
              </a:rPr>
              <a:t>Gluc</a:t>
            </a:r>
            <a:endParaRPr lang="en-GB" sz="1100" dirty="0">
              <a:latin typeface="Crimson Text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8DC455-DDE5-F8CD-F818-E3447043BB0F}"/>
              </a:ext>
            </a:extLst>
          </p:cNvPr>
          <p:cNvSpPr txBox="1"/>
          <p:nvPr/>
        </p:nvSpPr>
        <p:spPr>
          <a:xfrm>
            <a:off x="5229848" y="3858579"/>
            <a:ext cx="1364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latin typeface="Crimson Text"/>
              </a:rPr>
              <a:t>VS</a:t>
            </a:r>
            <a:endParaRPr lang="en-GB" dirty="0">
              <a:latin typeface="Crimson Text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D01CD1-B61C-8466-91C8-A72B838878E7}"/>
              </a:ext>
            </a:extLst>
          </p:cNvPr>
          <p:cNvSpPr txBox="1"/>
          <p:nvPr/>
        </p:nvSpPr>
        <p:spPr>
          <a:xfrm>
            <a:off x="3036226" y="4587945"/>
            <a:ext cx="5471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The use of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standardized</a:t>
            </a:r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terminologies</a:t>
            </a:r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 in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resources</a:t>
            </a:r>
            <a:endParaRPr lang="en-GB" sz="2000" i="1" spc="10" dirty="0">
              <a:solidFill>
                <a:srgbClr val="3E3F3E"/>
              </a:solidFill>
              <a:latin typeface="Crimson Text"/>
            </a:endParaRPr>
          </a:p>
        </p:txBody>
      </p:sp>
      <p:pic>
        <p:nvPicPr>
          <p:cNvPr id="14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B63DE3FE-95A0-0F82-86FA-2E77A3669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9044" y="2332572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Nastro inclinato in alto 14">
            <a:extLst>
              <a:ext uri="{FF2B5EF4-FFF2-40B4-BE49-F238E27FC236}">
                <a16:creationId xmlns:a16="http://schemas.microsoft.com/office/drawing/2014/main" id="{96D7BD2E-54A8-5521-E4B6-BAB05E218955}"/>
              </a:ext>
            </a:extLst>
          </p:cNvPr>
          <p:cNvSpPr/>
          <p:nvPr/>
        </p:nvSpPr>
        <p:spPr>
          <a:xfrm>
            <a:off x="1637895" y="3119462"/>
            <a:ext cx="706408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Crimson Text"/>
              </a:rPr>
              <a:t>Glyc</a:t>
            </a:r>
            <a:endParaRPr lang="en-GB" sz="1100" dirty="0">
              <a:latin typeface="Crimson Text"/>
            </a:endParaRPr>
          </a:p>
        </p:txBody>
      </p:sp>
      <p:pic>
        <p:nvPicPr>
          <p:cNvPr id="16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EE8B25A2-F355-8DA4-DEDC-3A9DDE742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8264" y="2331225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Nastro inclinato in alto 24">
            <a:extLst>
              <a:ext uri="{FF2B5EF4-FFF2-40B4-BE49-F238E27FC236}">
                <a16:creationId xmlns:a16="http://schemas.microsoft.com/office/drawing/2014/main" id="{5D251DCE-F886-0661-26DF-B8F46A5F1AB6}"/>
              </a:ext>
            </a:extLst>
          </p:cNvPr>
          <p:cNvSpPr/>
          <p:nvPr/>
        </p:nvSpPr>
        <p:spPr>
          <a:xfrm>
            <a:off x="2507115" y="3118115"/>
            <a:ext cx="706408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Gl-01</a:t>
            </a:r>
            <a:endParaRPr lang="en-GB" sz="1100" dirty="0">
              <a:latin typeface="Crimson Text"/>
            </a:endParaRPr>
          </a:p>
        </p:txBody>
      </p:sp>
      <p:pic>
        <p:nvPicPr>
          <p:cNvPr id="29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1707CDB7-F2C4-4938-52DF-85686E303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5847" y="2331225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Nastro inclinato in alto 29">
            <a:extLst>
              <a:ext uri="{FF2B5EF4-FFF2-40B4-BE49-F238E27FC236}">
                <a16:creationId xmlns:a16="http://schemas.microsoft.com/office/drawing/2014/main" id="{E1D9C40A-7283-1BFB-E916-783735BA8403}"/>
              </a:ext>
            </a:extLst>
          </p:cNvPr>
          <p:cNvSpPr/>
          <p:nvPr/>
        </p:nvSpPr>
        <p:spPr>
          <a:xfrm>
            <a:off x="3334698" y="3118115"/>
            <a:ext cx="706408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XXX</a:t>
            </a:r>
            <a:endParaRPr lang="en-GB" sz="1100" dirty="0">
              <a:latin typeface="Crimson Text"/>
            </a:endParaRPr>
          </a:p>
        </p:txBody>
      </p:sp>
      <p:pic>
        <p:nvPicPr>
          <p:cNvPr id="31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0B3F4967-ECAB-239C-C3E1-2C9DAE7D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7334" y="2413276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Nastro inclinato in alto 31">
            <a:extLst>
              <a:ext uri="{FF2B5EF4-FFF2-40B4-BE49-F238E27FC236}">
                <a16:creationId xmlns:a16="http://schemas.microsoft.com/office/drawing/2014/main" id="{3A46D184-5DC5-63B6-8BFB-9282FDA8DB4F}"/>
              </a:ext>
            </a:extLst>
          </p:cNvPr>
          <p:cNvSpPr/>
          <p:nvPr/>
        </p:nvSpPr>
        <p:spPr>
          <a:xfrm>
            <a:off x="7056185" y="3200166"/>
            <a:ext cx="706408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latin typeface="Crimson Text"/>
              </a:rPr>
              <a:t>Glyc</a:t>
            </a:r>
            <a:endParaRPr lang="en-GB" sz="1100" dirty="0">
              <a:latin typeface="Crimson Text"/>
            </a:endParaRPr>
          </a:p>
        </p:txBody>
      </p:sp>
      <p:pic>
        <p:nvPicPr>
          <p:cNvPr id="33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198EDEE5-88C0-DF4F-09A6-EBC61CE8B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548" y="5089201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Nastro inclinato in alto 33">
            <a:extLst>
              <a:ext uri="{FF2B5EF4-FFF2-40B4-BE49-F238E27FC236}">
                <a16:creationId xmlns:a16="http://schemas.microsoft.com/office/drawing/2014/main" id="{9B0D7485-FEFF-FB58-E4F8-E733A7873686}"/>
              </a:ext>
            </a:extLst>
          </p:cNvPr>
          <p:cNvSpPr/>
          <p:nvPr/>
        </p:nvSpPr>
        <p:spPr>
          <a:xfrm>
            <a:off x="241739" y="5880490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35" name="Elemento grafico 34" descr="Inventario di ricerca con riempimento a tinta unita">
            <a:extLst>
              <a:ext uri="{FF2B5EF4-FFF2-40B4-BE49-F238E27FC236}">
                <a16:creationId xmlns:a16="http://schemas.microsoft.com/office/drawing/2014/main" id="{6BD1CBE5-1E9B-10F2-BDA2-4365F4ADF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0808" y="5112872"/>
            <a:ext cx="905192" cy="9051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D6D5D7D-7F9E-02A0-E0C9-0FC14716DC5C}"/>
              </a:ext>
            </a:extLst>
          </p:cNvPr>
          <p:cNvSpPr txBox="1"/>
          <p:nvPr/>
        </p:nvSpPr>
        <p:spPr>
          <a:xfrm>
            <a:off x="4669090" y="6018064"/>
            <a:ext cx="2024272" cy="6463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>
                <a:latin typeface="Crimson Text"/>
              </a:rPr>
              <a:t>Code: 14743-9</a:t>
            </a:r>
          </a:p>
          <a:p>
            <a:r>
              <a:rPr lang="it-IT" dirty="0" err="1">
                <a:latin typeface="Crimson Text"/>
              </a:rPr>
              <a:t>CodeSystem</a:t>
            </a:r>
            <a:r>
              <a:rPr lang="it-IT" dirty="0">
                <a:latin typeface="Crimson Text"/>
              </a:rPr>
              <a:t>: LOINC</a:t>
            </a:r>
            <a:endParaRPr lang="en-GB" dirty="0">
              <a:latin typeface="Crimson Text"/>
            </a:endParaRPr>
          </a:p>
        </p:txBody>
      </p:sp>
      <p:pic>
        <p:nvPicPr>
          <p:cNvPr id="37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84278021-2008-5AB4-DB9A-E1653E5FE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3572" y="5089201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Nastro inclinato in alto 37">
            <a:extLst>
              <a:ext uri="{FF2B5EF4-FFF2-40B4-BE49-F238E27FC236}">
                <a16:creationId xmlns:a16="http://schemas.microsoft.com/office/drawing/2014/main" id="{D3DCB6FB-78D8-017F-4A9E-9FDF06B199AC}"/>
              </a:ext>
            </a:extLst>
          </p:cNvPr>
          <p:cNvSpPr/>
          <p:nvPr/>
        </p:nvSpPr>
        <p:spPr>
          <a:xfrm>
            <a:off x="1337763" y="5880490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39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99B4F901-1EC3-E412-31F1-040CCA8AF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13712" y="5089136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Nastro inclinato in alto 39">
            <a:extLst>
              <a:ext uri="{FF2B5EF4-FFF2-40B4-BE49-F238E27FC236}">
                <a16:creationId xmlns:a16="http://schemas.microsoft.com/office/drawing/2014/main" id="{C9D2AC90-8456-3F96-3932-8EC5FA433F6F}"/>
              </a:ext>
            </a:extLst>
          </p:cNvPr>
          <p:cNvSpPr/>
          <p:nvPr/>
        </p:nvSpPr>
        <p:spPr>
          <a:xfrm>
            <a:off x="2407903" y="5880425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41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BA1B830E-FCC0-8476-27D7-5BA235771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7600" y="5089136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Nastro inclinato in alto 41">
            <a:extLst>
              <a:ext uri="{FF2B5EF4-FFF2-40B4-BE49-F238E27FC236}">
                <a16:creationId xmlns:a16="http://schemas.microsoft.com/office/drawing/2014/main" id="{C5305A8D-092D-DBE5-55D0-441A33E2D492}"/>
              </a:ext>
            </a:extLst>
          </p:cNvPr>
          <p:cNvSpPr/>
          <p:nvPr/>
        </p:nvSpPr>
        <p:spPr>
          <a:xfrm>
            <a:off x="3471791" y="5880425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43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E003EA2B-4E20-1E45-DF33-5B9B3E30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0923" y="5149019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Nastro inclinato in alto 43">
            <a:extLst>
              <a:ext uri="{FF2B5EF4-FFF2-40B4-BE49-F238E27FC236}">
                <a16:creationId xmlns:a16="http://schemas.microsoft.com/office/drawing/2014/main" id="{EC7DE020-B711-FDDA-BF28-2DA83DE48E4D}"/>
              </a:ext>
            </a:extLst>
          </p:cNvPr>
          <p:cNvSpPr/>
          <p:nvPr/>
        </p:nvSpPr>
        <p:spPr>
          <a:xfrm>
            <a:off x="6745114" y="5940308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45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0EDDCD5A-CAE0-6033-9801-E061517AD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46947" y="5149019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Nastro inclinato in alto 45">
            <a:extLst>
              <a:ext uri="{FF2B5EF4-FFF2-40B4-BE49-F238E27FC236}">
                <a16:creationId xmlns:a16="http://schemas.microsoft.com/office/drawing/2014/main" id="{1F3432E3-EC74-1254-4BC7-8CB6F0330886}"/>
              </a:ext>
            </a:extLst>
          </p:cNvPr>
          <p:cNvSpPr/>
          <p:nvPr/>
        </p:nvSpPr>
        <p:spPr>
          <a:xfrm>
            <a:off x="7841138" y="5940308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47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FBD25B51-5C5B-8510-4A52-E8A6742D1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17087" y="5148954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Nastro inclinato in alto 47">
            <a:extLst>
              <a:ext uri="{FF2B5EF4-FFF2-40B4-BE49-F238E27FC236}">
                <a16:creationId xmlns:a16="http://schemas.microsoft.com/office/drawing/2014/main" id="{9B41C7F9-0663-2951-EC61-31ACE536F6E5}"/>
              </a:ext>
            </a:extLst>
          </p:cNvPr>
          <p:cNvSpPr/>
          <p:nvPr/>
        </p:nvSpPr>
        <p:spPr>
          <a:xfrm>
            <a:off x="8911278" y="5940243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pic>
        <p:nvPicPr>
          <p:cNvPr id="49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F53641F3-1D95-6F1F-8ADE-6B7AEDED1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0975" y="5148954"/>
            <a:ext cx="564110" cy="7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Nastro inclinato in alto 49">
            <a:extLst>
              <a:ext uri="{FF2B5EF4-FFF2-40B4-BE49-F238E27FC236}">
                <a16:creationId xmlns:a16="http://schemas.microsoft.com/office/drawing/2014/main" id="{1F735F48-EC7F-7321-85F2-1FAA7B16F2AA}"/>
              </a:ext>
            </a:extLst>
          </p:cNvPr>
          <p:cNvSpPr/>
          <p:nvPr/>
        </p:nvSpPr>
        <p:spPr>
          <a:xfrm>
            <a:off x="9975166" y="5940243"/>
            <a:ext cx="972573" cy="539534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Crimson Text"/>
              </a:rPr>
              <a:t>14743-9</a:t>
            </a:r>
            <a:endParaRPr lang="en-GB" sz="1100" dirty="0">
              <a:latin typeface="Crimson Text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FB8C0F2-1251-CB54-9B92-55F1E13A3A37}"/>
              </a:ext>
            </a:extLst>
          </p:cNvPr>
          <p:cNvSpPr txBox="1"/>
          <p:nvPr/>
        </p:nvSpPr>
        <p:spPr>
          <a:xfrm>
            <a:off x="3464485" y="1925725"/>
            <a:ext cx="4614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The use of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local</a:t>
            </a:r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terminologies</a:t>
            </a:r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 in </a:t>
            </a:r>
            <a:r>
              <a:rPr lang="it-IT" sz="2000" i="1" spc="10" dirty="0" err="1">
                <a:solidFill>
                  <a:srgbClr val="3E3F3E"/>
                </a:solidFill>
                <a:latin typeface="Crimson Text"/>
              </a:rPr>
              <a:t>resources</a:t>
            </a:r>
            <a:endParaRPr lang="en-GB" sz="2000" i="1" spc="10" dirty="0">
              <a:solidFill>
                <a:srgbClr val="3E3F3E"/>
              </a:solidFill>
              <a:latin typeface="Crimson Text"/>
            </a:endParaRPr>
          </a:p>
        </p:txBody>
      </p:sp>
    </p:spTree>
    <p:extLst>
      <p:ext uri="{BB962C8B-B14F-4D97-AF65-F5344CB8AC3E}">
        <p14:creationId xmlns:p14="http://schemas.microsoft.com/office/powerpoint/2010/main" val="298728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standard </a:t>
            </a:r>
            <a:r>
              <a:rPr lang="it-IT" cap="all" dirty="0" err="1"/>
              <a:t>terminologies</a:t>
            </a:r>
            <a:r>
              <a:rPr lang="it-IT" cap="all" dirty="0"/>
              <a:t> ARE the common "labels"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12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CA074F0-B962-7706-CC2F-754AC3A9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898" y="1965031"/>
            <a:ext cx="6383702" cy="46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FOCAL POINTS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sz="2400" dirty="0" err="1"/>
              <a:t>Terminologies</a:t>
            </a:r>
            <a:r>
              <a:rPr lang="it-IT" sz="2400" dirty="0"/>
              <a:t>/</a:t>
            </a:r>
            <a:r>
              <a:rPr lang="it-IT" sz="2400" dirty="0" err="1"/>
              <a:t>Ontologies</a:t>
            </a:r>
            <a:r>
              <a:rPr lang="it-IT" sz="2400" dirty="0"/>
              <a:t> (</a:t>
            </a:r>
            <a:r>
              <a:rPr lang="it-IT" sz="2400" b="1" i="1" dirty="0" err="1"/>
              <a:t>CodeSystems</a:t>
            </a:r>
            <a:r>
              <a:rPr lang="it-IT" sz="2400" dirty="0"/>
              <a:t>) are the labels to query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Standard </a:t>
            </a:r>
            <a:r>
              <a:rPr lang="it-IT" sz="2400" b="1" i="1" dirty="0" err="1"/>
              <a:t>CodeSystems</a:t>
            </a:r>
            <a:r>
              <a:rPr lang="it-IT" sz="2400" b="1" i="1" dirty="0"/>
              <a:t> </a:t>
            </a:r>
            <a:r>
              <a:rPr lang="it-IT" sz="2400" dirty="0"/>
              <a:t>are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enable</a:t>
            </a:r>
            <a:r>
              <a:rPr lang="it-IT" sz="2400" dirty="0"/>
              <a:t> to </a:t>
            </a:r>
            <a:r>
              <a:rPr lang="it-IT" sz="2400" dirty="0" err="1"/>
              <a:t>retreve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resources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13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THE NEED TO </a:t>
            </a:r>
            <a:r>
              <a:rPr lang="it-IT" cap="all" dirty="0" err="1"/>
              <a:t>bind</a:t>
            </a:r>
            <a:r>
              <a:rPr lang="it-IT" cap="all" dirty="0"/>
              <a:t> concepts of </a:t>
            </a:r>
            <a:r>
              <a:rPr lang="it-IT" cap="all" dirty="0" err="1"/>
              <a:t>codesystem</a:t>
            </a:r>
            <a:r>
              <a:rPr lang="it-IT" cap="all" dirty="0"/>
              <a:t> 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14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8BF40AC0-63A2-DBB1-E0DE-9ED5422C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r>
              <a:rPr lang="it-IT" sz="1800" i="1" dirty="0" err="1"/>
              <a:t>ValueSet</a:t>
            </a:r>
            <a:r>
              <a:rPr lang="it-IT" sz="1800" dirty="0"/>
              <a:t>: </a:t>
            </a:r>
            <a:r>
              <a:rPr lang="en-US" sz="1800" dirty="0"/>
              <a:t>set of values ​​belonging to one or more </a:t>
            </a:r>
            <a:r>
              <a:rPr lang="en-US" sz="1800" dirty="0" err="1"/>
              <a:t>CodeSystems</a:t>
            </a:r>
            <a:r>
              <a:rPr lang="en-US" sz="1800" dirty="0"/>
              <a:t> allowed for a given context</a:t>
            </a:r>
            <a:endParaRPr lang="it-IT" sz="1800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619EDF4-EBF4-743A-9640-410CFE7D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67" y="2492673"/>
            <a:ext cx="8183866" cy="41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FOCAL POINTS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sz="2400" dirty="0" err="1"/>
              <a:t>Terminologies</a:t>
            </a:r>
            <a:r>
              <a:rPr lang="it-IT" sz="2400" dirty="0"/>
              <a:t>/</a:t>
            </a:r>
            <a:r>
              <a:rPr lang="it-IT" sz="2400" dirty="0" err="1"/>
              <a:t>Ontologies</a:t>
            </a:r>
            <a:r>
              <a:rPr lang="it-IT" sz="2400" dirty="0"/>
              <a:t> (</a:t>
            </a:r>
            <a:r>
              <a:rPr lang="it-IT" sz="2400" b="1" i="1" dirty="0" err="1"/>
              <a:t>CodeSystems</a:t>
            </a:r>
            <a:r>
              <a:rPr lang="it-IT" sz="2400" dirty="0"/>
              <a:t>) are the labels to query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Standard </a:t>
            </a:r>
            <a:r>
              <a:rPr lang="it-IT" sz="2400" b="1" i="1" dirty="0" err="1"/>
              <a:t>CodeSystems</a:t>
            </a:r>
            <a:r>
              <a:rPr lang="it-IT" sz="2400" b="1" i="1" dirty="0"/>
              <a:t> </a:t>
            </a:r>
            <a:r>
              <a:rPr lang="it-IT" sz="2400" dirty="0"/>
              <a:t>are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enable</a:t>
            </a:r>
            <a:r>
              <a:rPr lang="it-IT" sz="2400" dirty="0"/>
              <a:t> to </a:t>
            </a:r>
            <a:r>
              <a:rPr lang="it-IT" sz="2400" dirty="0" err="1"/>
              <a:t>retreve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resources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ValueSet</a:t>
            </a:r>
            <a:r>
              <a:rPr lang="it-IT" sz="2400" dirty="0"/>
              <a:t> </a:t>
            </a:r>
            <a:r>
              <a:rPr lang="it-IT" sz="2400" dirty="0" err="1"/>
              <a:t>allow</a:t>
            </a:r>
            <a:r>
              <a:rPr lang="it-IT" sz="2400" dirty="0"/>
              <a:t> to </a:t>
            </a:r>
            <a:r>
              <a:rPr lang="it-IT" sz="2400" dirty="0" err="1"/>
              <a:t>bind</a:t>
            </a:r>
            <a:r>
              <a:rPr lang="it-IT" sz="2400" dirty="0"/>
              <a:t> concepts in </a:t>
            </a:r>
            <a:r>
              <a:rPr lang="it-IT" sz="2400" b="1" i="1" dirty="0" err="1"/>
              <a:t>CodeSystems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15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62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THE NEED to </a:t>
            </a:r>
            <a:r>
              <a:rPr lang="it-IT" cap="all" dirty="0" err="1"/>
              <a:t>map</a:t>
            </a:r>
            <a:r>
              <a:rPr lang="it-IT" cap="all" dirty="0"/>
              <a:t> CONCEPTS FROM a </a:t>
            </a:r>
            <a:r>
              <a:rPr lang="it-IT" cap="all" dirty="0" err="1"/>
              <a:t>codesystem</a:t>
            </a:r>
            <a:r>
              <a:rPr lang="it-IT" cap="all" dirty="0"/>
              <a:t> to </a:t>
            </a:r>
            <a:r>
              <a:rPr lang="it-IT" cap="all" dirty="0" err="1"/>
              <a:t>another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16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8BF40AC0-63A2-DBB1-E0DE-9ED5422C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12765"/>
            <a:ext cx="10800000" cy="4320000"/>
          </a:xfrm>
        </p:spPr>
        <p:txBody>
          <a:bodyPr/>
          <a:lstStyle/>
          <a:p>
            <a:pPr marL="0" indent="0">
              <a:buNone/>
            </a:pPr>
            <a:r>
              <a:rPr lang="it-IT" sz="1800" i="1" dirty="0" err="1"/>
              <a:t>ConceptMap</a:t>
            </a:r>
            <a:r>
              <a:rPr lang="it-IT" sz="1800" i="1" dirty="0"/>
              <a:t>: </a:t>
            </a:r>
            <a:r>
              <a:rPr lang="en-US" sz="1800" dirty="0"/>
              <a:t>declaration of relationship between concepts defined in different </a:t>
            </a:r>
            <a:r>
              <a:rPr lang="en-US" sz="1800" dirty="0" err="1"/>
              <a:t>CodeSystems</a:t>
            </a:r>
            <a:r>
              <a:rPr lang="it-IT" sz="1800" dirty="0"/>
              <a:t>  </a:t>
            </a:r>
            <a:r>
              <a:rPr lang="it-IT" dirty="0"/>
              <a:t>                   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2" name="Pentagono regolare 6">
            <a:extLst>
              <a:ext uri="{FF2B5EF4-FFF2-40B4-BE49-F238E27FC236}">
                <a16:creationId xmlns:a16="http://schemas.microsoft.com/office/drawing/2014/main" id="{22AE0D55-26C7-EAEA-B4A0-70428D8A108B}"/>
              </a:ext>
            </a:extLst>
          </p:cNvPr>
          <p:cNvSpPr/>
          <p:nvPr/>
        </p:nvSpPr>
        <p:spPr>
          <a:xfrm>
            <a:off x="4271439" y="2925981"/>
            <a:ext cx="3759200" cy="3378200"/>
          </a:xfrm>
          <a:prstGeom prst="pen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pic>
        <p:nvPicPr>
          <p:cNvPr id="3" name="Picture 2" descr="http://www.newsliguria.com/wp-content/uploads/2012/03/santa-corona-boccardo.jpg">
            <a:extLst>
              <a:ext uri="{FF2B5EF4-FFF2-40B4-BE49-F238E27FC236}">
                <a16:creationId xmlns:a16="http://schemas.microsoft.com/office/drawing/2014/main" id="{4EC4D2A2-FA70-B683-11EE-64690A13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94" y="3572859"/>
            <a:ext cx="1440000" cy="1080000"/>
          </a:xfrm>
          <a:prstGeom prst="rect">
            <a:avLst/>
          </a:prstGeom>
          <a:ln>
            <a:solidFill>
              <a:srgbClr val="0066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://images.fastcompany.com/upload/blood_test_072310.jpg">
            <a:extLst>
              <a:ext uri="{FF2B5EF4-FFF2-40B4-BE49-F238E27FC236}">
                <a16:creationId xmlns:a16="http://schemas.microsoft.com/office/drawing/2014/main" id="{C8CE3C40-A594-6CC6-B560-7092B56C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33" y="5702690"/>
            <a:ext cx="1282471" cy="961853"/>
          </a:xfrm>
          <a:prstGeom prst="rect">
            <a:avLst/>
          </a:prstGeom>
          <a:ln>
            <a:solidFill>
              <a:srgbClr val="0066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maxa.it/s_files/realizzazioni/immagini/San_Martino_3062--U1801498389438sPC-296x173-1370867490.jpg">
            <a:extLst>
              <a:ext uri="{FF2B5EF4-FFF2-40B4-BE49-F238E27FC236}">
                <a16:creationId xmlns:a16="http://schemas.microsoft.com/office/drawing/2014/main" id="{91863248-A54C-AE17-8264-CD4879B3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89" y="5702690"/>
            <a:ext cx="1441602" cy="961853"/>
          </a:xfrm>
          <a:prstGeom prst="rect">
            <a:avLst/>
          </a:prstGeom>
          <a:ln>
            <a:solidFill>
              <a:srgbClr val="0066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genova.ogginotizie.it/GUI/file_contenuti/55752_galliera1_1.jpg">
            <a:extLst>
              <a:ext uri="{FF2B5EF4-FFF2-40B4-BE49-F238E27FC236}">
                <a16:creationId xmlns:a16="http://schemas.microsoft.com/office/drawing/2014/main" id="{B3318B58-9E8F-54E8-A55A-E1AC9ED3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130" y="3572859"/>
            <a:ext cx="1625430" cy="1080000"/>
          </a:xfrm>
          <a:prstGeom prst="rect">
            <a:avLst/>
          </a:prstGeom>
          <a:ln>
            <a:solidFill>
              <a:srgbClr val="006600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loinc.org/images/laptopinternationalglucose.png/image_preview">
            <a:extLst>
              <a:ext uri="{FF2B5EF4-FFF2-40B4-BE49-F238E27FC236}">
                <a16:creationId xmlns:a16="http://schemas.microsoft.com/office/drawing/2014/main" id="{270658BF-2109-E42C-6F56-7FFBFE220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80" y="2407880"/>
            <a:ext cx="1604846" cy="101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BF9FBC1-694E-279B-0775-5D9B962B1F73}"/>
              </a:ext>
            </a:extLst>
          </p:cNvPr>
          <p:cNvCxnSpPr>
            <a:cxnSpLocks/>
          </p:cNvCxnSpPr>
          <p:nvPr/>
        </p:nvCxnSpPr>
        <p:spPr>
          <a:xfrm>
            <a:off x="6114108" y="3398103"/>
            <a:ext cx="1293302" cy="826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B89E06-EF3B-6F0B-5B12-CE40D22F9C9F}"/>
              </a:ext>
            </a:extLst>
          </p:cNvPr>
          <p:cNvCxnSpPr/>
          <p:nvPr/>
        </p:nvCxnSpPr>
        <p:spPr>
          <a:xfrm>
            <a:off x="6082776" y="3398103"/>
            <a:ext cx="908050" cy="243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C70248C-CB57-AB26-C4BC-EF7824DC25EC}"/>
              </a:ext>
            </a:extLst>
          </p:cNvPr>
          <p:cNvCxnSpPr/>
          <p:nvPr/>
        </p:nvCxnSpPr>
        <p:spPr>
          <a:xfrm flipH="1">
            <a:off x="5216001" y="3398103"/>
            <a:ext cx="874713" cy="2436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C6FC643-A8B5-DC19-40B7-389401B4EC8A}"/>
              </a:ext>
            </a:extLst>
          </p:cNvPr>
          <p:cNvCxnSpPr>
            <a:cxnSpLocks/>
          </p:cNvCxnSpPr>
          <p:nvPr/>
        </p:nvCxnSpPr>
        <p:spPr>
          <a:xfrm flipH="1">
            <a:off x="4842939" y="3398103"/>
            <a:ext cx="1239837" cy="82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7A23F6C-8895-1A23-8C1B-4F15880E19DB}"/>
              </a:ext>
            </a:extLst>
          </p:cNvPr>
          <p:cNvCxnSpPr>
            <a:cxnSpLocks/>
          </p:cNvCxnSpPr>
          <p:nvPr/>
        </p:nvCxnSpPr>
        <p:spPr>
          <a:xfrm flipH="1" flipV="1">
            <a:off x="4842939" y="4215031"/>
            <a:ext cx="2520950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961550F-1FD9-887B-367D-B53A4D04F8ED}"/>
              </a:ext>
            </a:extLst>
          </p:cNvPr>
          <p:cNvCxnSpPr/>
          <p:nvPr/>
        </p:nvCxnSpPr>
        <p:spPr>
          <a:xfrm flipH="1">
            <a:off x="6990826" y="4251543"/>
            <a:ext cx="436563" cy="1573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7C8D242-EC00-DE4B-70CF-07981DD4B82E}"/>
              </a:ext>
            </a:extLst>
          </p:cNvPr>
          <p:cNvCxnSpPr>
            <a:cxnSpLocks/>
          </p:cNvCxnSpPr>
          <p:nvPr/>
        </p:nvCxnSpPr>
        <p:spPr>
          <a:xfrm flipH="1">
            <a:off x="5225526" y="4215031"/>
            <a:ext cx="2201863" cy="160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A084F50-4D7A-4849-819C-EEBFCACDA6D2}"/>
              </a:ext>
            </a:extLst>
          </p:cNvPr>
          <p:cNvCxnSpPr/>
          <p:nvPr/>
        </p:nvCxnSpPr>
        <p:spPr>
          <a:xfrm flipV="1">
            <a:off x="6998764" y="4224556"/>
            <a:ext cx="436562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2277E4D-BACB-5CDC-CCAC-438B671DBE73}"/>
              </a:ext>
            </a:extLst>
          </p:cNvPr>
          <p:cNvCxnSpPr/>
          <p:nvPr/>
        </p:nvCxnSpPr>
        <p:spPr>
          <a:xfrm flipH="1">
            <a:off x="5225526" y="5834916"/>
            <a:ext cx="1765300" cy="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7940AB8-683B-61E2-8B3B-F28CB524976E}"/>
              </a:ext>
            </a:extLst>
          </p:cNvPr>
          <p:cNvCxnSpPr/>
          <p:nvPr/>
        </p:nvCxnSpPr>
        <p:spPr>
          <a:xfrm flipH="1" flipV="1">
            <a:off x="4842939" y="4225191"/>
            <a:ext cx="2147887" cy="158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79D553A-5009-8AB2-9B3B-E5E23675359E}"/>
              </a:ext>
            </a:extLst>
          </p:cNvPr>
          <p:cNvCxnSpPr/>
          <p:nvPr/>
        </p:nvCxnSpPr>
        <p:spPr>
          <a:xfrm flipH="1" flipV="1">
            <a:off x="6084364" y="3398103"/>
            <a:ext cx="908050" cy="241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087EF23-6E17-3578-DF10-21607A9DEA73}"/>
              </a:ext>
            </a:extLst>
          </p:cNvPr>
          <p:cNvCxnSpPr/>
          <p:nvPr/>
        </p:nvCxnSpPr>
        <p:spPr>
          <a:xfrm>
            <a:off x="5225526" y="5834916"/>
            <a:ext cx="176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99C3B4B-2C98-538E-57A1-FBC3A2B341A0}"/>
              </a:ext>
            </a:extLst>
          </p:cNvPr>
          <p:cNvCxnSpPr/>
          <p:nvPr/>
        </p:nvCxnSpPr>
        <p:spPr>
          <a:xfrm flipV="1">
            <a:off x="5231876" y="4224556"/>
            <a:ext cx="2195513" cy="158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0DA68A5-B19E-1429-DCC9-FBD0A0ACC0A7}"/>
              </a:ext>
            </a:extLst>
          </p:cNvPr>
          <p:cNvCxnSpPr/>
          <p:nvPr/>
        </p:nvCxnSpPr>
        <p:spPr>
          <a:xfrm>
            <a:off x="5208064" y="581427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0CEBC4BC-3309-187B-AAD0-15B5F9F89E21}"/>
              </a:ext>
            </a:extLst>
          </p:cNvPr>
          <p:cNvCxnSpPr/>
          <p:nvPr/>
        </p:nvCxnSpPr>
        <p:spPr>
          <a:xfrm flipV="1">
            <a:off x="5219176" y="3398103"/>
            <a:ext cx="876300" cy="2416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9D2249-DE59-1336-7E35-3AA43D3D6CA6}"/>
              </a:ext>
            </a:extLst>
          </p:cNvPr>
          <p:cNvCxnSpPr/>
          <p:nvPr/>
        </p:nvCxnSpPr>
        <p:spPr>
          <a:xfrm flipV="1">
            <a:off x="4842939" y="3399691"/>
            <a:ext cx="1239837" cy="8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6A5E1663-0954-5080-6786-D1608F8067B3}"/>
              </a:ext>
            </a:extLst>
          </p:cNvPr>
          <p:cNvCxnSpPr/>
          <p:nvPr/>
        </p:nvCxnSpPr>
        <p:spPr>
          <a:xfrm>
            <a:off x="4842939" y="4208681"/>
            <a:ext cx="2584450" cy="1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2E67ED47-F5E7-D27D-404C-1BA57F0AEFBA}"/>
              </a:ext>
            </a:extLst>
          </p:cNvPr>
          <p:cNvCxnSpPr/>
          <p:nvPr/>
        </p:nvCxnSpPr>
        <p:spPr>
          <a:xfrm>
            <a:off x="4852464" y="4225191"/>
            <a:ext cx="2147887" cy="158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09FA514-91E6-2858-6E80-B1E4FF7B7782}"/>
              </a:ext>
            </a:extLst>
          </p:cNvPr>
          <p:cNvCxnSpPr/>
          <p:nvPr/>
        </p:nvCxnSpPr>
        <p:spPr>
          <a:xfrm>
            <a:off x="4874689" y="4225191"/>
            <a:ext cx="365125" cy="162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A455F76-3A98-B6A8-9F59-BB9B6388C624}"/>
              </a:ext>
            </a:extLst>
          </p:cNvPr>
          <p:cNvCxnSpPr/>
          <p:nvPr/>
        </p:nvCxnSpPr>
        <p:spPr>
          <a:xfrm flipH="1" flipV="1">
            <a:off x="4871514" y="4225191"/>
            <a:ext cx="365125" cy="160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Conceptmap</a:t>
            </a:r>
            <a:r>
              <a:rPr lang="it-IT" cap="all" dirty="0"/>
              <a:t> features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17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8BF40AC0-63A2-DBB1-E0DE-9ED5422C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12765"/>
            <a:ext cx="10800000" cy="4320000"/>
          </a:xfrm>
        </p:spPr>
        <p:txBody>
          <a:bodyPr/>
          <a:lstStyle/>
          <a:p>
            <a:r>
              <a:rPr lang="en-US" sz="1800" i="1" dirty="0"/>
              <a:t>One-way</a:t>
            </a:r>
            <a:r>
              <a:rPr lang="en-US" sz="1800" dirty="0"/>
              <a:t>: from an "origin" concept to one or more "destination" concepts</a:t>
            </a:r>
          </a:p>
          <a:p>
            <a:r>
              <a:rPr lang="en-US" sz="1800" dirty="0"/>
              <a:t>Specific for a particular context of use (Domain)</a:t>
            </a:r>
          </a:p>
          <a:p>
            <a:r>
              <a:rPr lang="en-US" sz="1800" dirty="0"/>
              <a:t>It can concern the relationship between several concepts (a "source" and a "destination" </a:t>
            </a:r>
            <a:r>
              <a:rPr lang="en-US" sz="1800" dirty="0" err="1"/>
              <a:t>valueset</a:t>
            </a:r>
            <a:r>
              <a:rPr lang="en-US" sz="1800" dirty="0"/>
              <a:t> must be specified to constrain the context)</a:t>
            </a:r>
          </a:p>
          <a:p>
            <a:r>
              <a:rPr lang="en-US" sz="1800" dirty="0"/>
              <a:t>It has an </a:t>
            </a:r>
            <a:r>
              <a:rPr lang="en-US" sz="1800" i="1" dirty="0"/>
              <a:t>Equivalence</a:t>
            </a:r>
            <a:r>
              <a:rPr lang="en-US" sz="1800" dirty="0"/>
              <a:t> property that specifies the level of equivalence between source and target</a:t>
            </a:r>
            <a:r>
              <a:rPr lang="it-IT" sz="1800" dirty="0"/>
              <a:t> </a:t>
            </a:r>
            <a:r>
              <a:rPr lang="it-IT" dirty="0"/>
              <a:t>                   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A0BF3BE3-E2E5-60BD-93D8-2BFB052BBA9A}"/>
              </a:ext>
            </a:extLst>
          </p:cNvPr>
          <p:cNvGrpSpPr/>
          <p:nvPr/>
        </p:nvGrpSpPr>
        <p:grpSpPr>
          <a:xfrm>
            <a:off x="2711226" y="4347938"/>
            <a:ext cx="2276702" cy="1728192"/>
            <a:chOff x="1403648" y="3861048"/>
            <a:chExt cx="2276702" cy="1728192"/>
          </a:xfrm>
        </p:grpSpPr>
        <p:sp>
          <p:nvSpPr>
            <p:cNvPr id="35" name="Nuvola 34">
              <a:extLst>
                <a:ext uri="{FF2B5EF4-FFF2-40B4-BE49-F238E27FC236}">
                  <a16:creationId xmlns:a16="http://schemas.microsoft.com/office/drawing/2014/main" id="{84A9B69B-604B-D821-4728-C5ED258E461B}"/>
                </a:ext>
              </a:extLst>
            </p:cNvPr>
            <p:cNvSpPr/>
            <p:nvPr/>
          </p:nvSpPr>
          <p:spPr bwMode="auto">
            <a:xfrm>
              <a:off x="1403648" y="3861048"/>
              <a:ext cx="2160240" cy="1728192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EC9889E9-C5FB-FD7E-959B-1D2F4074F98E}"/>
                </a:ext>
              </a:extLst>
            </p:cNvPr>
            <p:cNvSpPr txBox="1"/>
            <p:nvPr/>
          </p:nvSpPr>
          <p:spPr>
            <a:xfrm>
              <a:off x="1485518" y="4293096"/>
              <a:ext cx="2194832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it-IT" sz="1600" dirty="0">
                  <a:solidFill>
                    <a:schemeClr val="bg2"/>
                  </a:solidFill>
                </a:rPr>
                <a:t>SOURCE</a:t>
              </a:r>
            </a:p>
            <a:p>
              <a:pPr algn="ctr"/>
              <a:r>
                <a:rPr lang="it-IT" sz="1600" dirty="0">
                  <a:solidFill>
                    <a:schemeClr val="bg2"/>
                  </a:solidFill>
                </a:rPr>
                <a:t>(concept o </a:t>
              </a:r>
              <a:r>
                <a:rPr lang="it-IT" sz="1600" dirty="0" err="1">
                  <a:solidFill>
                    <a:schemeClr val="bg2"/>
                  </a:solidFill>
                </a:rPr>
                <a:t>valueSet</a:t>
              </a:r>
              <a:r>
                <a:rPr lang="it-IT" sz="1600" dirty="0">
                  <a:solidFill>
                    <a:schemeClr val="bg2"/>
                  </a:solidFill>
                </a:rPr>
                <a:t>)</a:t>
              </a:r>
            </a:p>
            <a:p>
              <a:endParaRPr lang="it-IT" dirty="0"/>
            </a:p>
          </p:txBody>
        </p:sp>
      </p:grpSp>
      <p:sp>
        <p:nvSpPr>
          <p:cNvPr id="37" name="Freccia a destra 36">
            <a:extLst>
              <a:ext uri="{FF2B5EF4-FFF2-40B4-BE49-F238E27FC236}">
                <a16:creationId xmlns:a16="http://schemas.microsoft.com/office/drawing/2014/main" id="{FFD05E02-6E69-90AE-4FD0-8287DAB50A15}"/>
              </a:ext>
            </a:extLst>
          </p:cNvPr>
          <p:cNvSpPr/>
          <p:nvPr/>
        </p:nvSpPr>
        <p:spPr bwMode="auto">
          <a:xfrm rot="20759140">
            <a:off x="5198522" y="4498933"/>
            <a:ext cx="1152128" cy="436694"/>
          </a:xfrm>
          <a:prstGeom prst="rightArrow">
            <a:avLst/>
          </a:prstGeom>
          <a:solidFill>
            <a:srgbClr val="009900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690EA21F-041F-6C3B-CFA0-EB9451E2AF66}"/>
              </a:ext>
            </a:extLst>
          </p:cNvPr>
          <p:cNvGrpSpPr/>
          <p:nvPr/>
        </p:nvGrpSpPr>
        <p:grpSpPr>
          <a:xfrm>
            <a:off x="6677457" y="5296768"/>
            <a:ext cx="2160240" cy="1368152"/>
            <a:chOff x="5220072" y="4005064"/>
            <a:chExt cx="2160240" cy="1368152"/>
          </a:xfrm>
        </p:grpSpPr>
        <p:sp>
          <p:nvSpPr>
            <p:cNvPr id="39" name="Nuvola 38">
              <a:extLst>
                <a:ext uri="{FF2B5EF4-FFF2-40B4-BE49-F238E27FC236}">
                  <a16:creationId xmlns:a16="http://schemas.microsoft.com/office/drawing/2014/main" id="{BDE9DDEB-E3DC-6DD7-1A72-A039EF6222D7}"/>
                </a:ext>
              </a:extLst>
            </p:cNvPr>
            <p:cNvSpPr/>
            <p:nvPr/>
          </p:nvSpPr>
          <p:spPr bwMode="auto">
            <a:xfrm>
              <a:off x="5220072" y="4005064"/>
              <a:ext cx="2160240" cy="1368152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EE0F7EF8-CE0A-04CF-2A6E-45F1D49E5B5A}"/>
                </a:ext>
              </a:extLst>
            </p:cNvPr>
            <p:cNvSpPr txBox="1"/>
            <p:nvPr/>
          </p:nvSpPr>
          <p:spPr>
            <a:xfrm>
              <a:off x="5847632" y="4504474"/>
              <a:ext cx="90512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/>
                <a:t>TARGET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78E76FE-54A4-7DE8-1249-8A7ADC2DA32F}"/>
              </a:ext>
            </a:extLst>
          </p:cNvPr>
          <p:cNvGrpSpPr/>
          <p:nvPr/>
        </p:nvGrpSpPr>
        <p:grpSpPr>
          <a:xfrm>
            <a:off x="6726416" y="3919736"/>
            <a:ext cx="2160240" cy="1368152"/>
            <a:chOff x="5220072" y="4005064"/>
            <a:chExt cx="2160240" cy="1368152"/>
          </a:xfrm>
        </p:grpSpPr>
        <p:sp>
          <p:nvSpPr>
            <p:cNvPr id="42" name="Nuvola 41">
              <a:extLst>
                <a:ext uri="{FF2B5EF4-FFF2-40B4-BE49-F238E27FC236}">
                  <a16:creationId xmlns:a16="http://schemas.microsoft.com/office/drawing/2014/main" id="{B2C16010-BDF7-04E8-C07C-82CDFEFCA7F2}"/>
                </a:ext>
              </a:extLst>
            </p:cNvPr>
            <p:cNvSpPr/>
            <p:nvPr/>
          </p:nvSpPr>
          <p:spPr bwMode="auto">
            <a:xfrm>
              <a:off x="5220072" y="4005064"/>
              <a:ext cx="2160240" cy="1368152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2" charset="0"/>
                <a:cs typeface="Arial" charset="0"/>
              </a:endParaRP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A7964C71-634B-CBBD-6DD7-E44E5FF21518}"/>
                </a:ext>
              </a:extLst>
            </p:cNvPr>
            <p:cNvSpPr txBox="1"/>
            <p:nvPr/>
          </p:nvSpPr>
          <p:spPr>
            <a:xfrm>
              <a:off x="5847632" y="4504474"/>
              <a:ext cx="90512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it-IT" dirty="0"/>
                <a:t>TARGET</a:t>
              </a:r>
            </a:p>
          </p:txBody>
        </p:sp>
      </p:grp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D4CA0742-AA90-BCC8-AED9-49CF5DBC03FC}"/>
              </a:ext>
            </a:extLst>
          </p:cNvPr>
          <p:cNvSpPr/>
          <p:nvPr/>
        </p:nvSpPr>
        <p:spPr bwMode="auto">
          <a:xfrm rot="751863">
            <a:off x="5191598" y="5488776"/>
            <a:ext cx="1152128" cy="436694"/>
          </a:xfrm>
          <a:prstGeom prst="rightArrow">
            <a:avLst/>
          </a:prstGeom>
          <a:solidFill>
            <a:srgbClr val="009900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5FEDD49-25E8-DD82-57BF-4E0EB4B7D89E}"/>
              </a:ext>
            </a:extLst>
          </p:cNvPr>
          <p:cNvSpPr txBox="1"/>
          <p:nvPr/>
        </p:nvSpPr>
        <p:spPr>
          <a:xfrm rot="20644008">
            <a:off x="4901606" y="424718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Equivalence</a:t>
            </a:r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20FCE474-6A24-7EF6-346C-7B16B548CC35}"/>
              </a:ext>
            </a:extLst>
          </p:cNvPr>
          <p:cNvSpPr txBox="1"/>
          <p:nvPr/>
        </p:nvSpPr>
        <p:spPr>
          <a:xfrm rot="746423">
            <a:off x="4848855" y="57650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Equivalence</a:t>
            </a:r>
            <a:endParaRPr lang="it-IT" dirty="0">
              <a:solidFill>
                <a:schemeClr val="accent6"/>
              </a:solidFill>
            </a:endParaRPr>
          </a:p>
        </p:txBody>
      </p:sp>
      <p:sp>
        <p:nvSpPr>
          <p:cNvPr id="47" name="Freccia a destra 46">
            <a:extLst>
              <a:ext uri="{FF2B5EF4-FFF2-40B4-BE49-F238E27FC236}">
                <a16:creationId xmlns:a16="http://schemas.microsoft.com/office/drawing/2014/main" id="{A3F18230-2F02-2A1D-D604-96FF20AEF7FE}"/>
              </a:ext>
            </a:extLst>
          </p:cNvPr>
          <p:cNvSpPr/>
          <p:nvPr/>
        </p:nvSpPr>
        <p:spPr bwMode="auto">
          <a:xfrm rot="20759140">
            <a:off x="5198523" y="4498933"/>
            <a:ext cx="1152128" cy="43669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  <p:sp>
        <p:nvSpPr>
          <p:cNvPr id="48" name="Freccia a destra 47">
            <a:extLst>
              <a:ext uri="{FF2B5EF4-FFF2-40B4-BE49-F238E27FC236}">
                <a16:creationId xmlns:a16="http://schemas.microsoft.com/office/drawing/2014/main" id="{9B85642F-DBF4-742E-9BF3-A02E55236B1B}"/>
              </a:ext>
            </a:extLst>
          </p:cNvPr>
          <p:cNvSpPr/>
          <p:nvPr/>
        </p:nvSpPr>
        <p:spPr bwMode="auto">
          <a:xfrm rot="751863">
            <a:off x="5191599" y="5488776"/>
            <a:ext cx="1152128" cy="43669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Calibri" pitchFamily="3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56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FOCAL POINTS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sz="2400" dirty="0" err="1"/>
              <a:t>Terminologies</a:t>
            </a:r>
            <a:r>
              <a:rPr lang="it-IT" sz="2400" dirty="0"/>
              <a:t>/</a:t>
            </a:r>
            <a:r>
              <a:rPr lang="it-IT" sz="2400" dirty="0" err="1"/>
              <a:t>Ontologies</a:t>
            </a:r>
            <a:r>
              <a:rPr lang="it-IT" sz="2400" dirty="0"/>
              <a:t> (</a:t>
            </a:r>
            <a:r>
              <a:rPr lang="it-IT" sz="2400" b="1" i="1" dirty="0" err="1"/>
              <a:t>CodeSystems</a:t>
            </a:r>
            <a:r>
              <a:rPr lang="it-IT" sz="2400" dirty="0"/>
              <a:t>) are the labels to query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Standard </a:t>
            </a:r>
            <a:r>
              <a:rPr lang="it-IT" sz="2400" b="1" i="1" dirty="0" err="1"/>
              <a:t>CodeSystems</a:t>
            </a:r>
            <a:r>
              <a:rPr lang="it-IT" sz="2400" b="1" i="1" dirty="0"/>
              <a:t> </a:t>
            </a:r>
            <a:r>
              <a:rPr lang="it-IT" sz="2400" dirty="0"/>
              <a:t>are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enable</a:t>
            </a:r>
            <a:r>
              <a:rPr lang="it-IT" sz="2400" dirty="0"/>
              <a:t> to </a:t>
            </a:r>
            <a:r>
              <a:rPr lang="it-IT" sz="2400" dirty="0" err="1"/>
              <a:t>retreve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resources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ValueSet</a:t>
            </a:r>
            <a:r>
              <a:rPr lang="it-IT" sz="2400" dirty="0"/>
              <a:t> </a:t>
            </a:r>
            <a:r>
              <a:rPr lang="it-IT" sz="2400" dirty="0" err="1"/>
              <a:t>allow</a:t>
            </a:r>
            <a:r>
              <a:rPr lang="it-IT" sz="2400" dirty="0"/>
              <a:t> to </a:t>
            </a:r>
            <a:r>
              <a:rPr lang="it-IT" sz="2400" dirty="0" err="1"/>
              <a:t>bind</a:t>
            </a:r>
            <a:r>
              <a:rPr lang="it-IT" sz="2400" dirty="0"/>
              <a:t> concepts in </a:t>
            </a:r>
            <a:r>
              <a:rPr lang="it-IT" sz="2400" b="1" i="1" dirty="0" err="1"/>
              <a:t>CodeSystems</a:t>
            </a:r>
            <a:endParaRPr lang="it-IT" sz="2400" b="1" i="1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ConceptMas</a:t>
            </a:r>
            <a:r>
              <a:rPr lang="it-IT" sz="2400" b="1" i="1" dirty="0"/>
              <a:t> </a:t>
            </a:r>
            <a:r>
              <a:rPr lang="it-IT" sz="2400" dirty="0"/>
              <a:t>create </a:t>
            </a:r>
            <a:r>
              <a:rPr lang="it-IT" sz="2400" dirty="0" err="1"/>
              <a:t>assosiation</a:t>
            </a:r>
            <a:r>
              <a:rPr lang="it-IT" sz="2400" dirty="0"/>
              <a:t> of </a:t>
            </a:r>
            <a:r>
              <a:rPr lang="it-IT" sz="2400" dirty="0" err="1"/>
              <a:t>equivalence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concepts </a:t>
            </a:r>
            <a:r>
              <a:rPr lang="it-IT" sz="2400" dirty="0" err="1"/>
              <a:t>defined</a:t>
            </a:r>
            <a:r>
              <a:rPr lang="it-IT" sz="2400" dirty="0"/>
              <a:t> in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b="1" i="1" dirty="0" err="1"/>
              <a:t>CodeSystems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18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79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10451147" cy="360000"/>
          </a:xfrm>
        </p:spPr>
        <p:txBody>
          <a:bodyPr/>
          <a:lstStyle/>
          <a:p>
            <a:r>
              <a:rPr lang="it-IT" cap="all" dirty="0" err="1"/>
              <a:t>Problems</a:t>
            </a:r>
            <a:r>
              <a:rPr lang="it-IT" cap="all" dirty="0"/>
              <a:t> in management of </a:t>
            </a:r>
            <a:r>
              <a:rPr lang="it-IT" cap="all" dirty="0" err="1"/>
              <a:t>Codesystems</a:t>
            </a:r>
            <a:r>
              <a:rPr lang="it-IT" cap="all" dirty="0"/>
              <a:t>, </a:t>
            </a:r>
            <a:r>
              <a:rPr lang="it-IT" cap="all" dirty="0" err="1"/>
              <a:t>valuesets</a:t>
            </a:r>
            <a:r>
              <a:rPr lang="it-IT" cap="all" dirty="0"/>
              <a:t> and </a:t>
            </a:r>
            <a:r>
              <a:rPr lang="it-IT" cap="all" dirty="0" err="1"/>
              <a:t>concepmaps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19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BF006F48-0B34-1FFE-A891-C5B515A45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608089"/>
              </p:ext>
            </p:extLst>
          </p:nvPr>
        </p:nvGraphicFramePr>
        <p:xfrm>
          <a:off x="2361692" y="2433955"/>
          <a:ext cx="7051254" cy="132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7FFFD44-245A-AE34-363C-25AED0EBAA9B}"/>
              </a:ext>
            </a:extLst>
          </p:cNvPr>
          <p:cNvCxnSpPr>
            <a:cxnSpLocks/>
          </p:cNvCxnSpPr>
          <p:nvPr/>
        </p:nvCxnSpPr>
        <p:spPr>
          <a:xfrm>
            <a:off x="3192780" y="5411470"/>
            <a:ext cx="6705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AABD5AB-E5A9-3E97-4495-CA88FAC6380C}"/>
              </a:ext>
            </a:extLst>
          </p:cNvPr>
          <p:cNvSpPr/>
          <p:nvPr/>
        </p:nvSpPr>
        <p:spPr>
          <a:xfrm flipH="1">
            <a:off x="3444999" y="522859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A08BBC-9842-5F4E-1A01-5DC36781C146}"/>
              </a:ext>
            </a:extLst>
          </p:cNvPr>
          <p:cNvSpPr txBox="1"/>
          <p:nvPr/>
        </p:nvSpPr>
        <p:spPr>
          <a:xfrm>
            <a:off x="2835439" y="452769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rimson Text"/>
              </a:rPr>
              <a:t>December</a:t>
            </a:r>
            <a:r>
              <a:rPr lang="it-IT" dirty="0">
                <a:latin typeface="Crimson Text"/>
              </a:rPr>
              <a:t> 2019</a:t>
            </a:r>
            <a:endParaRPr lang="en-GB" dirty="0">
              <a:latin typeface="Crimson Tex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BDC18DF-2554-DACA-7375-4A682B0FB740}"/>
              </a:ext>
            </a:extLst>
          </p:cNvPr>
          <p:cNvSpPr txBox="1"/>
          <p:nvPr/>
        </p:nvSpPr>
        <p:spPr>
          <a:xfrm>
            <a:off x="2835439" y="556523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2.67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62EC6A8-36A6-805D-34C6-BDCF6388E550}"/>
              </a:ext>
            </a:extLst>
          </p:cNvPr>
          <p:cNvSpPr/>
          <p:nvPr/>
        </p:nvSpPr>
        <p:spPr>
          <a:xfrm flipH="1">
            <a:off x="4466079" y="523240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F9FE425-62C1-157A-66AE-576DF765880D}"/>
              </a:ext>
            </a:extLst>
          </p:cNvPr>
          <p:cNvSpPr txBox="1"/>
          <p:nvPr/>
        </p:nvSpPr>
        <p:spPr>
          <a:xfrm>
            <a:off x="3856519" y="453150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June</a:t>
            </a:r>
          </a:p>
          <a:p>
            <a:pPr algn="ctr"/>
            <a:r>
              <a:rPr lang="it-IT" dirty="0">
                <a:latin typeface="Crimson Text"/>
              </a:rPr>
              <a:t>2020</a:t>
            </a:r>
            <a:endParaRPr lang="en-GB" dirty="0">
              <a:latin typeface="Crimson Tex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D55173F-D89E-94EF-4692-79F948F57C2E}"/>
              </a:ext>
            </a:extLst>
          </p:cNvPr>
          <p:cNvSpPr txBox="1"/>
          <p:nvPr/>
        </p:nvSpPr>
        <p:spPr>
          <a:xfrm>
            <a:off x="3856519" y="556904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2.68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DAC0990-7A9E-6C0F-A794-4C332D174FB4}"/>
              </a:ext>
            </a:extLst>
          </p:cNvPr>
          <p:cNvSpPr/>
          <p:nvPr/>
        </p:nvSpPr>
        <p:spPr>
          <a:xfrm flipH="1">
            <a:off x="5473397" y="522859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812DEE8-4541-5D23-778D-62BBEEA2711F}"/>
              </a:ext>
            </a:extLst>
          </p:cNvPr>
          <p:cNvSpPr txBox="1"/>
          <p:nvPr/>
        </p:nvSpPr>
        <p:spPr>
          <a:xfrm>
            <a:off x="4863837" y="452769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rimson Text"/>
              </a:rPr>
              <a:t>December</a:t>
            </a:r>
            <a:endParaRPr lang="it-IT" dirty="0">
              <a:latin typeface="Crimson Text"/>
            </a:endParaRPr>
          </a:p>
          <a:p>
            <a:pPr algn="ctr"/>
            <a:r>
              <a:rPr lang="it-IT" dirty="0">
                <a:latin typeface="Crimson Text"/>
              </a:rPr>
              <a:t>2020</a:t>
            </a:r>
            <a:endParaRPr lang="en-GB" dirty="0">
              <a:latin typeface="Crimson Tex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E81724-4B8E-ADD3-E024-2D2CD00B1806}"/>
              </a:ext>
            </a:extLst>
          </p:cNvPr>
          <p:cNvSpPr txBox="1"/>
          <p:nvPr/>
        </p:nvSpPr>
        <p:spPr>
          <a:xfrm>
            <a:off x="4863837" y="556523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2.69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FE0FE1C3-F87B-C6EB-16E4-5B61F590CEAB}"/>
              </a:ext>
            </a:extLst>
          </p:cNvPr>
          <p:cNvSpPr/>
          <p:nvPr/>
        </p:nvSpPr>
        <p:spPr>
          <a:xfrm flipH="1">
            <a:off x="6414145" y="522478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121AD28-A749-DB46-DA5A-58E9AF0F1CE4}"/>
              </a:ext>
            </a:extLst>
          </p:cNvPr>
          <p:cNvSpPr txBox="1"/>
          <p:nvPr/>
        </p:nvSpPr>
        <p:spPr>
          <a:xfrm>
            <a:off x="5804585" y="452388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June</a:t>
            </a:r>
          </a:p>
          <a:p>
            <a:pPr algn="ctr"/>
            <a:r>
              <a:rPr lang="it-IT" dirty="0">
                <a:latin typeface="Crimson Text"/>
              </a:rPr>
              <a:t> 2021</a:t>
            </a:r>
            <a:endParaRPr lang="en-GB" dirty="0">
              <a:latin typeface="Crimson Text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E3789F8-5B9D-A33C-9B30-62DD4D864B07}"/>
              </a:ext>
            </a:extLst>
          </p:cNvPr>
          <p:cNvSpPr txBox="1"/>
          <p:nvPr/>
        </p:nvSpPr>
        <p:spPr>
          <a:xfrm>
            <a:off x="5804585" y="556142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2.70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CF270B8-A28E-703F-A07D-592104BBE7C3}"/>
              </a:ext>
            </a:extLst>
          </p:cNvPr>
          <p:cNvSpPr/>
          <p:nvPr/>
        </p:nvSpPr>
        <p:spPr>
          <a:xfrm flipH="1">
            <a:off x="7322888" y="522859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7EF651F-70B6-50A2-0972-0C6115752C69}"/>
              </a:ext>
            </a:extLst>
          </p:cNvPr>
          <p:cNvSpPr txBox="1"/>
          <p:nvPr/>
        </p:nvSpPr>
        <p:spPr>
          <a:xfrm>
            <a:off x="6713328" y="452769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August 2021</a:t>
            </a:r>
            <a:endParaRPr lang="en-GB" dirty="0">
              <a:latin typeface="Crimson Tex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0E39E71-5FF7-255C-455E-26E514024B80}"/>
              </a:ext>
            </a:extLst>
          </p:cNvPr>
          <p:cNvSpPr txBox="1"/>
          <p:nvPr/>
        </p:nvSpPr>
        <p:spPr>
          <a:xfrm>
            <a:off x="6713328" y="556523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2.71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EC0235F3-1F50-4E1D-9D35-D5973C5FF1AE}"/>
              </a:ext>
            </a:extLst>
          </p:cNvPr>
          <p:cNvSpPr/>
          <p:nvPr/>
        </p:nvSpPr>
        <p:spPr>
          <a:xfrm flipH="1">
            <a:off x="8199626" y="522478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0716C1E-B0DE-2EEC-55CF-BE31D48A31A5}"/>
              </a:ext>
            </a:extLst>
          </p:cNvPr>
          <p:cNvSpPr txBox="1"/>
          <p:nvPr/>
        </p:nvSpPr>
        <p:spPr>
          <a:xfrm>
            <a:off x="7590066" y="452388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rimson Text"/>
              </a:rPr>
              <a:t>Febrary</a:t>
            </a:r>
            <a:r>
              <a:rPr lang="it-IT" dirty="0">
                <a:latin typeface="Crimson Text"/>
              </a:rPr>
              <a:t> 2022</a:t>
            </a:r>
            <a:endParaRPr lang="en-GB" dirty="0">
              <a:latin typeface="Crimson Text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455FB83-17BA-99A3-4F10-AC78B15DE818}"/>
              </a:ext>
            </a:extLst>
          </p:cNvPr>
          <p:cNvSpPr txBox="1"/>
          <p:nvPr/>
        </p:nvSpPr>
        <p:spPr>
          <a:xfrm>
            <a:off x="7590066" y="556142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2.72</a:t>
            </a:r>
          </a:p>
          <a:p>
            <a:pPr algn="ctr"/>
            <a:endParaRPr lang="en-GB" dirty="0">
              <a:latin typeface="Crimson Text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F812C66-C0F6-ABA5-E612-131777359B27}"/>
              </a:ext>
            </a:extLst>
          </p:cNvPr>
          <p:cNvSpPr/>
          <p:nvPr/>
        </p:nvSpPr>
        <p:spPr>
          <a:xfrm flipH="1">
            <a:off x="9051569" y="5228590"/>
            <a:ext cx="64010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40B53B8-2200-2B5D-03C4-F132FFE8D38C}"/>
              </a:ext>
            </a:extLst>
          </p:cNvPr>
          <p:cNvSpPr txBox="1"/>
          <p:nvPr/>
        </p:nvSpPr>
        <p:spPr>
          <a:xfrm>
            <a:off x="8442009" y="452769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June</a:t>
            </a:r>
          </a:p>
          <a:p>
            <a:pPr algn="ctr"/>
            <a:r>
              <a:rPr lang="it-IT" dirty="0">
                <a:latin typeface="Crimson Text"/>
              </a:rPr>
              <a:t> 2022</a:t>
            </a:r>
            <a:endParaRPr lang="en-GB" dirty="0">
              <a:latin typeface="Crimson Text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A071875-9A63-3A0E-866C-5F470CB35D1A}"/>
              </a:ext>
            </a:extLst>
          </p:cNvPr>
          <p:cNvSpPr txBox="1"/>
          <p:nvPr/>
        </p:nvSpPr>
        <p:spPr>
          <a:xfrm>
            <a:off x="8442009" y="5565239"/>
            <a:ext cx="128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rimson Text"/>
              </a:rPr>
              <a:t>V 2.73</a:t>
            </a:r>
          </a:p>
          <a:p>
            <a:pPr algn="ctr"/>
            <a:endParaRPr lang="en-GB" dirty="0">
              <a:latin typeface="Crimson Text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8CB7E4D8-4DCA-2A7C-71C7-12266AE5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22" y="4865242"/>
            <a:ext cx="1556397" cy="9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9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Healthropy </a:t>
            </a:r>
            <a:r>
              <a:rPr lang="it-IT" cap="all" dirty="0" err="1"/>
              <a:t>profile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all" dirty="0"/>
              <a:t>INTRODUCTION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r>
              <a:rPr lang="en-US" dirty="0"/>
              <a:t>We are a forward thinking innovator in medical informatics, and a spin-off partner with Genoa University, operating since 2014.</a:t>
            </a:r>
          </a:p>
          <a:p>
            <a:r>
              <a:rPr lang="en-US" dirty="0"/>
              <a:t>With our innovative technology </a:t>
            </a:r>
            <a:r>
              <a:rPr lang="en-US" u="sng" dirty="0" err="1"/>
              <a:t>HQuantum</a:t>
            </a:r>
            <a:r>
              <a:rPr lang="en-US" u="sng" dirty="0"/>
              <a:t>©</a:t>
            </a:r>
            <a:r>
              <a:rPr lang="en-US" dirty="0"/>
              <a:t>, we propose an approach to realize the potential of </a:t>
            </a:r>
            <a:r>
              <a:rPr lang="en-US" i="1" dirty="0"/>
              <a:t>Real World Data (RWD)</a:t>
            </a:r>
            <a:r>
              <a:rPr lang="en-US" dirty="0"/>
              <a:t>, building and enabling collaborative networks, making possible a system-wide approach to </a:t>
            </a:r>
            <a:r>
              <a:rPr lang="en-US" i="1" dirty="0"/>
              <a:t>clinical data reuse</a:t>
            </a:r>
            <a:r>
              <a:rPr lang="en-US" dirty="0"/>
              <a:t> in according to </a:t>
            </a:r>
            <a:r>
              <a:rPr lang="en-US" i="1" dirty="0"/>
              <a:t>FAIR principles</a:t>
            </a:r>
            <a:r>
              <a:rPr lang="en-US" dirty="0"/>
              <a:t>.</a:t>
            </a:r>
          </a:p>
          <a:p>
            <a:r>
              <a:rPr lang="en-US" u="sng" dirty="0" err="1"/>
              <a:t>HQuantum</a:t>
            </a:r>
            <a:r>
              <a:rPr lang="en-US" u="sng" dirty="0"/>
              <a:t>©:</a:t>
            </a:r>
            <a:r>
              <a:rPr lang="en-US" dirty="0"/>
              <a:t> cloud platform compliant to specific international standards which provides functionalities to:</a:t>
            </a:r>
          </a:p>
          <a:p>
            <a:pPr lvl="1"/>
            <a:r>
              <a:rPr lang="en-US" dirty="0"/>
              <a:t>Create and enable large collaborative networks of researchers focused on clinical data.</a:t>
            </a:r>
          </a:p>
          <a:p>
            <a:pPr lvl="1"/>
            <a:r>
              <a:rPr lang="en-US" dirty="0"/>
              <a:t>Automatically extract clinical data from their production source (</a:t>
            </a:r>
            <a:r>
              <a:rPr lang="en-US" dirty="0" err="1"/>
              <a:t>ie</a:t>
            </a:r>
            <a:r>
              <a:rPr lang="en-US" dirty="0"/>
              <a:t>. Hospital Information Systems) to enable data reuse.</a:t>
            </a:r>
          </a:p>
          <a:p>
            <a:pPr lvl="1"/>
            <a:r>
              <a:rPr lang="en-US" dirty="0"/>
              <a:t>Create and store structured clinical data using predefined standards and code systems.</a:t>
            </a:r>
          </a:p>
          <a:p>
            <a:pPr lvl="1"/>
            <a:r>
              <a:rPr lang="en-US" u="sng" dirty="0"/>
              <a:t>Manage code systems and the associations among them</a:t>
            </a:r>
            <a:r>
              <a:rPr lang="en-US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255EAE8-AF98-9510-02D1-BEAF8815F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63" y="5050419"/>
            <a:ext cx="2718474" cy="15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FOCAL POINTS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sz="2400" dirty="0" err="1"/>
              <a:t>Terminologies</a:t>
            </a:r>
            <a:r>
              <a:rPr lang="it-IT" sz="2400" dirty="0"/>
              <a:t>/</a:t>
            </a:r>
            <a:r>
              <a:rPr lang="it-IT" sz="2400" dirty="0" err="1"/>
              <a:t>Ontologies</a:t>
            </a:r>
            <a:r>
              <a:rPr lang="it-IT" sz="2400" dirty="0"/>
              <a:t> (</a:t>
            </a:r>
            <a:r>
              <a:rPr lang="it-IT" sz="2400" b="1" i="1" dirty="0" err="1"/>
              <a:t>CodeSystems</a:t>
            </a:r>
            <a:r>
              <a:rPr lang="it-IT" sz="2400" dirty="0"/>
              <a:t>) are the labels to query repositories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400" dirty="0"/>
              <a:t>Standard </a:t>
            </a:r>
            <a:r>
              <a:rPr lang="it-IT" sz="2400" b="1" i="1" dirty="0" err="1"/>
              <a:t>CodeSystems</a:t>
            </a:r>
            <a:r>
              <a:rPr lang="it-IT" sz="2400" b="1" i="1" dirty="0"/>
              <a:t> </a:t>
            </a:r>
            <a:r>
              <a:rPr lang="it-IT" sz="2400" dirty="0"/>
              <a:t>are </a:t>
            </a:r>
            <a:r>
              <a:rPr lang="it-IT" sz="2400" dirty="0" err="1"/>
              <a:t>necessary</a:t>
            </a:r>
            <a:r>
              <a:rPr lang="it-IT" sz="2400" dirty="0"/>
              <a:t> to </a:t>
            </a:r>
            <a:r>
              <a:rPr lang="it-IT" sz="2400" dirty="0" err="1"/>
              <a:t>enable</a:t>
            </a:r>
            <a:r>
              <a:rPr lang="it-IT" sz="2400" dirty="0"/>
              <a:t> to </a:t>
            </a:r>
            <a:r>
              <a:rPr lang="it-IT" sz="2400" dirty="0" err="1"/>
              <a:t>retreve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resources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ValueSet</a:t>
            </a:r>
            <a:r>
              <a:rPr lang="it-IT" sz="2400" dirty="0"/>
              <a:t> </a:t>
            </a:r>
            <a:r>
              <a:rPr lang="it-IT" sz="2400" dirty="0" err="1"/>
              <a:t>allow</a:t>
            </a:r>
            <a:r>
              <a:rPr lang="it-IT" sz="2400" dirty="0"/>
              <a:t> to </a:t>
            </a:r>
            <a:r>
              <a:rPr lang="it-IT" sz="2400" dirty="0" err="1"/>
              <a:t>bind</a:t>
            </a:r>
            <a:r>
              <a:rPr lang="it-IT" sz="2400" dirty="0"/>
              <a:t> concepts in </a:t>
            </a:r>
            <a:r>
              <a:rPr lang="it-IT" sz="2400" b="1" i="1" dirty="0" err="1"/>
              <a:t>CodeSystems</a:t>
            </a:r>
            <a:endParaRPr lang="it-IT" sz="2400" b="1" i="1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ConceptMas</a:t>
            </a:r>
            <a:r>
              <a:rPr lang="it-IT" sz="2400" b="1" i="1" dirty="0"/>
              <a:t> </a:t>
            </a:r>
            <a:r>
              <a:rPr lang="it-IT" sz="2400" dirty="0"/>
              <a:t>create </a:t>
            </a:r>
            <a:r>
              <a:rPr lang="it-IT" sz="2400" dirty="0" err="1"/>
              <a:t>assosiation</a:t>
            </a:r>
            <a:r>
              <a:rPr lang="it-IT" sz="2400" dirty="0"/>
              <a:t> of </a:t>
            </a:r>
            <a:r>
              <a:rPr lang="it-IT" sz="2400" dirty="0" err="1"/>
              <a:t>equivalence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concepts </a:t>
            </a:r>
            <a:r>
              <a:rPr lang="it-IT" sz="2400" dirty="0" err="1"/>
              <a:t>defined</a:t>
            </a:r>
            <a:r>
              <a:rPr lang="it-IT" sz="2400" dirty="0"/>
              <a:t> in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b="1" i="1" dirty="0" err="1"/>
              <a:t>CodeSystems</a:t>
            </a:r>
            <a:endParaRPr lang="it-IT" sz="2400" b="1" i="1" dirty="0"/>
          </a:p>
          <a:p>
            <a:pPr marL="342900" indent="-342900">
              <a:buFont typeface="+mj-lt"/>
              <a:buAutoNum type="arabicPeriod"/>
            </a:pPr>
            <a:r>
              <a:rPr lang="it-IT" sz="2400" b="1" i="1" dirty="0" err="1"/>
              <a:t>CodeSystems</a:t>
            </a:r>
            <a:r>
              <a:rPr lang="it-IT" sz="2400" b="1" i="1" dirty="0"/>
              <a:t>, </a:t>
            </a:r>
            <a:r>
              <a:rPr lang="it-IT" sz="2400" b="1" i="1" dirty="0" err="1"/>
              <a:t>ValueSet</a:t>
            </a:r>
            <a:r>
              <a:rPr lang="it-IT" sz="2400" b="1" i="1" dirty="0"/>
              <a:t> </a:t>
            </a:r>
            <a:r>
              <a:rPr lang="it-IT" sz="2400" dirty="0"/>
              <a:t>and</a:t>
            </a:r>
            <a:r>
              <a:rPr lang="it-IT" sz="2400" i="1" dirty="0"/>
              <a:t> </a:t>
            </a:r>
            <a:r>
              <a:rPr lang="it-IT" sz="2400" b="1" i="1" dirty="0" err="1"/>
              <a:t>ConceptMas</a:t>
            </a:r>
            <a:r>
              <a:rPr lang="it-IT" sz="2400" b="1" i="1" dirty="0"/>
              <a:t> </a:t>
            </a:r>
            <a:r>
              <a:rPr lang="it-IT" sz="2400" dirty="0"/>
              <a:t>must be </a:t>
            </a:r>
            <a:r>
              <a:rPr lang="it-IT" sz="2400" dirty="0" err="1"/>
              <a:t>maintained</a:t>
            </a:r>
            <a:r>
              <a:rPr lang="it-IT" sz="2400" dirty="0"/>
              <a:t> over the time</a:t>
            </a:r>
          </a:p>
          <a:p>
            <a:pPr marL="342900" indent="-342900">
              <a:buFont typeface="+mj-lt"/>
              <a:buAutoNum type="arabicPeriod"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20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purposes</a:t>
            </a:r>
            <a:r>
              <a:rPr lang="it-IT" cap="all" dirty="0"/>
              <a:t> and features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Terminology</a:t>
            </a:r>
            <a:r>
              <a:rPr lang="it-IT" dirty="0"/>
              <a:t> service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r>
              <a:rPr lang="en-US" sz="2400" dirty="0"/>
              <a:t>Applications that centrally store terminology resources and provide access to them to client applications through operations:</a:t>
            </a:r>
          </a:p>
          <a:p>
            <a:pPr lvl="2"/>
            <a:r>
              <a:rPr lang="en-US" sz="2400" dirty="0"/>
              <a:t>Maintenance (create, update, delete)</a:t>
            </a:r>
          </a:p>
          <a:p>
            <a:pPr lvl="2"/>
            <a:r>
              <a:rPr lang="en-US" sz="2400" dirty="0"/>
              <a:t>Reading (even temporal queries)</a:t>
            </a:r>
          </a:p>
          <a:p>
            <a:r>
              <a:rPr lang="en-US" sz="2400" dirty="0"/>
              <a:t>They must be standardized (CTS2 - FHIR Terminology Service)</a:t>
            </a:r>
          </a:p>
          <a:p>
            <a:r>
              <a:rPr lang="en-US" sz="2400" dirty="0"/>
              <a:t>FHIR Terminology Service resources:</a:t>
            </a:r>
          </a:p>
          <a:p>
            <a:pPr lvl="1"/>
            <a:r>
              <a:rPr lang="en-US" sz="2400" dirty="0" err="1"/>
              <a:t>CodeSystems</a:t>
            </a:r>
            <a:endParaRPr lang="en-US" sz="2400" dirty="0"/>
          </a:p>
          <a:p>
            <a:pPr lvl="1"/>
            <a:r>
              <a:rPr lang="en-US" sz="2400" dirty="0" err="1"/>
              <a:t>ValueSets</a:t>
            </a:r>
            <a:endParaRPr lang="it-IT" sz="2400" dirty="0"/>
          </a:p>
          <a:p>
            <a:pPr lvl="1"/>
            <a:r>
              <a:rPr lang="en-US" sz="2400" dirty="0" err="1"/>
              <a:t>ConceptMaps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21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3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UML </a:t>
            </a:r>
            <a:r>
              <a:rPr lang="it-IT" cap="all" dirty="0" err="1"/>
              <a:t>Diagram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CODESYSTEM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22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1D5D7CE-FD20-B797-2663-F55DAEA6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51" y="1992934"/>
            <a:ext cx="10212095" cy="45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STRUCTURE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CODESYSTEM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23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4" name="Immagine 13">
            <a:hlinkClick r:id="rId3"/>
            <a:extLst>
              <a:ext uri="{FF2B5EF4-FFF2-40B4-BE49-F238E27FC236}">
                <a16:creationId xmlns:a16="http://schemas.microsoft.com/office/drawing/2014/main" id="{149F57CF-36C4-5936-1B74-BEF27523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37" y="2042137"/>
            <a:ext cx="1022692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OperationS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CODESYSTEM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</a:t>
            </a:r>
            <a:r>
              <a:rPr lang="it-IT" sz="20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lookup</a:t>
            </a:r>
            <a:r>
              <a:rPr lang="it-IT" sz="2000" dirty="0"/>
              <a:t>: </a:t>
            </a:r>
            <a:r>
              <a:rPr lang="en-US" sz="2000" dirty="0"/>
              <a:t>given a code/system, or a Coding, get additional details about the concept, including definition, status, designations, and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CodeSystem</a:t>
            </a:r>
            <a:r>
              <a:rPr lang="it-IT" sz="2000" dirty="0"/>
              <a:t>/$</a:t>
            </a:r>
            <a:r>
              <a:rPr lang="it-IT" sz="2000" dirty="0" err="1"/>
              <a:t>lookup</a:t>
            </a:r>
            <a:endParaRPr lang="it-IT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EG. GET [base]/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CodeSystem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/$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lookup?system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=http://loinc.org&amp;code=1963-8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$validate-code</a:t>
            </a:r>
            <a:r>
              <a:rPr lang="it-IT" sz="2000" dirty="0"/>
              <a:t>: </a:t>
            </a:r>
            <a:r>
              <a:rPr lang="en-US" sz="2000" dirty="0"/>
              <a:t>validate that a coded value is in the code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CodeSystem</a:t>
            </a:r>
            <a:r>
              <a:rPr lang="it-IT" sz="2000" dirty="0"/>
              <a:t>/$validate-code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CodeSystem</a:t>
            </a:r>
            <a:r>
              <a:rPr lang="it-IT" sz="2000" dirty="0"/>
              <a:t>/[id]/$validate-code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EG.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 [base]/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CodeSystem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loinc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/$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validate-code?code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=1963-8&amp;display=test</a:t>
            </a:r>
          </a:p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24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945BA5C-C52E-DC6D-F1E4-7B83997C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761DECD-51B3-0460-E0D8-6DD7F7C1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8ED53F6-BCEA-3BAD-69CB-B0C7A35C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6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UML </a:t>
            </a:r>
            <a:r>
              <a:rPr lang="it-IT" cap="all" dirty="0" err="1"/>
              <a:t>Diagram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VALUESET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25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6C849-2ED9-41F2-D692-014696FD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294" y="1848499"/>
            <a:ext cx="6142795" cy="48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2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STRUCTURE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VALUESET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26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3" name="Immagine 2">
            <a:hlinkClick r:id="rId3"/>
            <a:extLst>
              <a:ext uri="{FF2B5EF4-FFF2-40B4-BE49-F238E27FC236}">
                <a16:creationId xmlns:a16="http://schemas.microsoft.com/office/drawing/2014/main" id="{55B392FE-E21A-41D7-468C-50A87548E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50" y="2121330"/>
            <a:ext cx="10143099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OperationS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VALUESET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</a:t>
            </a:r>
            <a:r>
              <a:rPr lang="it-IT" sz="20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expand</a:t>
            </a:r>
            <a:r>
              <a:rPr lang="it-I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given</a:t>
            </a:r>
            <a:r>
              <a:rPr lang="it-IT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</a:t>
            </a:r>
            <a:r>
              <a:rPr lang="it-IT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set,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</a:t>
            </a:r>
            <a:r>
              <a:rPr lang="it-IT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</a:t>
            </a:r>
            <a:r>
              <a:rPr lang="it-IT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codes</a:t>
            </a:r>
            <a:r>
              <a:rPr lang="it-IT" sz="20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</a:t>
            </a:r>
            <a:r>
              <a:rPr lang="it-IT" sz="2000" u="sng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valueset</a:t>
            </a:r>
            <a:endParaRPr lang="it-IT" sz="2000" u="sng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URL: [base]/</a:t>
            </a:r>
            <a:r>
              <a:rPr lang="en-US" sz="2000" dirty="0" err="1"/>
              <a:t>ValueSet</a:t>
            </a:r>
            <a:r>
              <a:rPr lang="en-US" sz="2000" dirty="0"/>
              <a:t>/$expand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URL: [base]/</a:t>
            </a:r>
            <a:r>
              <a:rPr lang="en-US" sz="2000" dirty="0" err="1"/>
              <a:t>ValueSet</a:t>
            </a:r>
            <a:r>
              <a:rPr lang="en-US" sz="2000" dirty="0"/>
              <a:t>/[id]/$expand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EG. 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GET [base]/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ValueSet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/23/$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expand?filter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=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abdo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000" u="sng" dirty="0"/>
              <a:t>$validate-code</a:t>
            </a:r>
            <a:r>
              <a:rPr lang="it-IT" sz="2000" dirty="0"/>
              <a:t>: </a:t>
            </a:r>
            <a:r>
              <a:rPr lang="en-US" sz="2000" dirty="0"/>
              <a:t>Validate that a coded value is in the set of codes allowed by a value set.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ValueSet</a:t>
            </a:r>
            <a:r>
              <a:rPr lang="it-IT" sz="2000" dirty="0"/>
              <a:t>/$validate-code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ValueSet</a:t>
            </a:r>
            <a:r>
              <a:rPr lang="it-IT" sz="2000" dirty="0"/>
              <a:t>/[id]/$validate-code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EG. 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 [base]/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ValueSet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/23/$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validate-code?system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=http://loinc.org&amp;code=1963-8&amp;display=test</a:t>
            </a: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27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945BA5C-C52E-DC6D-F1E4-7B83997C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761DECD-51B3-0460-E0D8-6DD7F7C1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8ED53F6-BCEA-3BAD-69CB-B0C7A35C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1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UML </a:t>
            </a:r>
            <a:r>
              <a:rPr lang="it-IT" cap="all" dirty="0" err="1"/>
              <a:t>Diagram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CONCEPTMAP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28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98522F-F603-67E2-3A60-C41A2C36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73" y="1992934"/>
            <a:ext cx="8746812" cy="46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1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STRUCTURE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CONCEPTMAP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29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11" name="Immagine 10">
            <a:hlinkClick r:id="rId3"/>
            <a:extLst>
              <a:ext uri="{FF2B5EF4-FFF2-40B4-BE49-F238E27FC236}">
                <a16:creationId xmlns:a16="http://schemas.microsoft.com/office/drawing/2014/main" id="{897EAFBE-8FC3-2D75-DFA9-52D10AD9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12" y="2049817"/>
            <a:ext cx="1009737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1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What</a:t>
            </a:r>
            <a:r>
              <a:rPr lang="it-IT" cap="all" dirty="0"/>
              <a:t> are </a:t>
            </a:r>
            <a:r>
              <a:rPr lang="it-IT" cap="all" dirty="0" err="1"/>
              <a:t>Terminologies</a:t>
            </a:r>
            <a:r>
              <a:rPr lang="it-IT" cap="all" dirty="0"/>
              <a:t> and </a:t>
            </a:r>
            <a:r>
              <a:rPr lang="it-IT" cap="all" dirty="0" err="1"/>
              <a:t>Ontologies</a:t>
            </a:r>
            <a:r>
              <a:rPr lang="it-IT" cap="all" dirty="0"/>
              <a:t>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 err="1"/>
              <a:t>CodeSystems</a:t>
            </a:r>
            <a:r>
              <a:rPr lang="en-US" sz="2000" dirty="0"/>
              <a:t>: sets of </a:t>
            </a:r>
            <a:r>
              <a:rPr lang="en-US" sz="2000" i="1" dirty="0"/>
              <a:t>terms</a:t>
            </a:r>
            <a:r>
              <a:rPr lang="en-US" sz="2000" dirty="0"/>
              <a:t> and expressions that designate the </a:t>
            </a:r>
            <a:r>
              <a:rPr lang="en-US" sz="2000" i="1" dirty="0"/>
              <a:t>concepts</a:t>
            </a:r>
            <a:r>
              <a:rPr lang="en-US" sz="2000" dirty="0"/>
              <a:t> and objects of a particular sector of knowledge or of a human activity and profession.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3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9738A8-A61A-6320-0917-5273C12DECB2}"/>
              </a:ext>
            </a:extLst>
          </p:cNvPr>
          <p:cNvSpPr txBox="1"/>
          <p:nvPr/>
        </p:nvSpPr>
        <p:spPr>
          <a:xfrm>
            <a:off x="1881897" y="2953685"/>
            <a:ext cx="2436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Defined</a:t>
            </a:r>
            <a:r>
              <a:rPr lang="it-IT" sz="2000" b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at</a:t>
            </a:r>
            <a:r>
              <a:rPr lang="it-IT" sz="2000" b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local</a:t>
            </a:r>
            <a:r>
              <a:rPr lang="it-IT" sz="2000" b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level</a:t>
            </a:r>
            <a:endParaRPr lang="en-GB" sz="2000" b="1" spc="10" dirty="0">
              <a:solidFill>
                <a:srgbClr val="3E3F3E"/>
              </a:solidFill>
              <a:latin typeface="Crimson Tex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2DF8B8-342C-028F-0D68-19101609E639}"/>
              </a:ext>
            </a:extLst>
          </p:cNvPr>
          <p:cNvSpPr txBox="1"/>
          <p:nvPr/>
        </p:nvSpPr>
        <p:spPr>
          <a:xfrm>
            <a:off x="6476568" y="2895487"/>
            <a:ext cx="433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Defined</a:t>
            </a:r>
            <a:r>
              <a:rPr lang="it-IT" sz="2000" b="1" spc="10" dirty="0">
                <a:solidFill>
                  <a:srgbClr val="3E3F3E"/>
                </a:solidFill>
                <a:latin typeface="Crimson Text"/>
              </a:rPr>
              <a:t> </a:t>
            </a:r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at</a:t>
            </a:r>
            <a:r>
              <a:rPr lang="it-IT" sz="2000" b="1" spc="10" dirty="0">
                <a:solidFill>
                  <a:srgbClr val="3E3F3E"/>
                </a:solidFill>
                <a:latin typeface="Crimson Text"/>
              </a:rPr>
              <a:t> national/international </a:t>
            </a:r>
            <a:r>
              <a:rPr lang="it-IT" sz="2000" b="1" spc="10" dirty="0" err="1">
                <a:solidFill>
                  <a:srgbClr val="3E3F3E"/>
                </a:solidFill>
                <a:latin typeface="Crimson Text"/>
              </a:rPr>
              <a:t>level</a:t>
            </a:r>
            <a:endParaRPr lang="en-GB" sz="2000" b="1" spc="10" dirty="0">
              <a:solidFill>
                <a:srgbClr val="3E3F3E"/>
              </a:solidFill>
              <a:latin typeface="Crimson Text"/>
            </a:endParaRPr>
          </a:p>
        </p:txBody>
      </p:sp>
      <p:pic>
        <p:nvPicPr>
          <p:cNvPr id="10" name="Elemento grafico 9" descr="Ospedale con riempimento a tinta unita">
            <a:extLst>
              <a:ext uri="{FF2B5EF4-FFF2-40B4-BE49-F238E27FC236}">
                <a16:creationId xmlns:a16="http://schemas.microsoft.com/office/drawing/2014/main" id="{6E0D0B8B-40FC-AF05-9A0F-2EEECAC5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1690" y="3387807"/>
            <a:ext cx="914400" cy="914400"/>
          </a:xfrm>
          <a:prstGeom prst="rect">
            <a:avLst/>
          </a:prstGeom>
        </p:spPr>
      </p:pic>
      <p:pic>
        <p:nvPicPr>
          <p:cNvPr id="11" name="Elemento grafico 10" descr="Degente con riempimento a tinta unita">
            <a:extLst>
              <a:ext uri="{FF2B5EF4-FFF2-40B4-BE49-F238E27FC236}">
                <a16:creationId xmlns:a16="http://schemas.microsoft.com/office/drawing/2014/main" id="{FED59A39-543A-15B5-EEC5-472700884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4727" y="3547604"/>
            <a:ext cx="743880" cy="743880"/>
          </a:xfrm>
          <a:prstGeom prst="rect">
            <a:avLst/>
          </a:prstGeom>
        </p:spPr>
      </p:pic>
      <p:pic>
        <p:nvPicPr>
          <p:cNvPr id="12" name="Elemento grafico 11" descr="Globo terrestre: Africa ed Europa con riempimento a tinta unita">
            <a:extLst>
              <a:ext uri="{FF2B5EF4-FFF2-40B4-BE49-F238E27FC236}">
                <a16:creationId xmlns:a16="http://schemas.microsoft.com/office/drawing/2014/main" id="{F74CD3EC-6706-C227-9480-5C76265CD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373" y="3508841"/>
            <a:ext cx="1076709" cy="107670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9DA43DB-6A8C-89AF-E279-CE371C83C2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49" y="3517518"/>
            <a:ext cx="914400" cy="107929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E939046-8449-DDDA-F48D-FC3674056472}"/>
              </a:ext>
            </a:extLst>
          </p:cNvPr>
          <p:cNvSpPr txBox="1"/>
          <p:nvPr/>
        </p:nvSpPr>
        <p:spPr>
          <a:xfrm>
            <a:off x="1321316" y="4458104"/>
            <a:ext cx="406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spc="10" dirty="0" err="1">
                <a:solidFill>
                  <a:srgbClr val="3E3F3E"/>
                </a:solidFill>
                <a:latin typeface="Crimson Text"/>
              </a:rPr>
              <a:t>Eg</a:t>
            </a:r>
            <a:r>
              <a:rPr lang="it-IT" sz="2000" spc="10" dirty="0">
                <a:solidFill>
                  <a:srgbClr val="3E3F3E"/>
                </a:solidFill>
                <a:latin typeface="Crimson Text"/>
              </a:rPr>
              <a:t>. </a:t>
            </a:r>
            <a:r>
              <a:rPr lang="en-US" sz="2000" spc="10" dirty="0">
                <a:solidFill>
                  <a:srgbClr val="3E3F3E"/>
                </a:solidFill>
                <a:latin typeface="Crimson Text"/>
              </a:rPr>
              <a:t>Local nomenclator for laboratory texts, for microorganisms, </a:t>
            </a:r>
            <a:r>
              <a:rPr lang="en-US" sz="2000" spc="10" dirty="0" err="1">
                <a:solidFill>
                  <a:srgbClr val="3E3F3E"/>
                </a:solidFill>
                <a:latin typeface="Crimson Text"/>
              </a:rPr>
              <a:t>etc</a:t>
            </a:r>
            <a:r>
              <a:rPr lang="en-US" sz="2000" spc="10" dirty="0">
                <a:solidFill>
                  <a:srgbClr val="3E3F3E"/>
                </a:solidFill>
                <a:latin typeface="Crimson Text"/>
              </a:rPr>
              <a:t> </a:t>
            </a:r>
          </a:p>
          <a:p>
            <a:endParaRPr lang="en-GB" sz="2000" spc="10" dirty="0">
              <a:solidFill>
                <a:srgbClr val="3E3F3E"/>
              </a:solidFill>
              <a:latin typeface="Crimson Text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CF88E7-51CC-1635-513E-DA2AA2E34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9" r="10991"/>
          <a:stretch/>
        </p:blipFill>
        <p:spPr bwMode="auto">
          <a:xfrm>
            <a:off x="9371740" y="5102629"/>
            <a:ext cx="1076710" cy="34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287DA9C-2C54-5EB2-3BA0-5322835A3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98" y="4894220"/>
            <a:ext cx="1202019" cy="7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9FA0334-6A82-77C7-5734-BCF01B96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046" y="4955332"/>
            <a:ext cx="1120409" cy="56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9A63E50-5B71-8736-B565-9D44C314543B}"/>
              </a:ext>
            </a:extLst>
          </p:cNvPr>
          <p:cNvSpPr txBox="1"/>
          <p:nvPr/>
        </p:nvSpPr>
        <p:spPr>
          <a:xfrm>
            <a:off x="7497187" y="5795323"/>
            <a:ext cx="2623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spc="10" dirty="0">
                <a:solidFill>
                  <a:srgbClr val="3E3F3E"/>
                </a:solidFill>
                <a:latin typeface="Crimson Text"/>
              </a:rPr>
              <a:t>Standard Code Systems</a:t>
            </a:r>
            <a:endParaRPr lang="en-GB" sz="2000" i="1" spc="10" dirty="0">
              <a:solidFill>
                <a:srgbClr val="3E3F3E"/>
              </a:solidFill>
              <a:latin typeface="Crimson Text"/>
            </a:endParaRPr>
          </a:p>
        </p:txBody>
      </p:sp>
      <p:pic>
        <p:nvPicPr>
          <p:cNvPr id="19" name="Elemento grafico 18" descr="Microscopio con riempimento a tinta unita">
            <a:extLst>
              <a:ext uri="{FF2B5EF4-FFF2-40B4-BE49-F238E27FC236}">
                <a16:creationId xmlns:a16="http://schemas.microsoft.com/office/drawing/2014/main" id="{10685141-5066-41A9-63FC-E1C40F296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94096" y="3613491"/>
            <a:ext cx="612105" cy="6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OperationS</a:t>
            </a:r>
            <a:endParaRPr lang="it-IT" cap="all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CONCEPTMAP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000" u="sng" dirty="0"/>
              <a:t>$</a:t>
            </a:r>
            <a:r>
              <a:rPr lang="it-IT" sz="2000" u="sng" dirty="0" err="1"/>
              <a:t>translate</a:t>
            </a:r>
            <a:r>
              <a:rPr lang="it-IT" sz="2000" dirty="0"/>
              <a:t>: </a:t>
            </a:r>
            <a:r>
              <a:rPr lang="en-US" sz="2000" dirty="0"/>
              <a:t>translate a code from one value set to another, based on the existing value set and concept maps resources, and/or other additional knowledge available to the server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ConceptMap</a:t>
            </a:r>
            <a:r>
              <a:rPr lang="it-IT" sz="2000" dirty="0"/>
              <a:t>/$</a:t>
            </a:r>
            <a:r>
              <a:rPr lang="it-IT" sz="2000" dirty="0" err="1"/>
              <a:t>translate</a:t>
            </a:r>
            <a:endParaRPr lang="it-IT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URL: [base]/</a:t>
            </a:r>
            <a:r>
              <a:rPr lang="it-IT" sz="2000" dirty="0" err="1"/>
              <a:t>ConceptMap</a:t>
            </a:r>
            <a:r>
              <a:rPr lang="it-IT" sz="2000" dirty="0"/>
              <a:t>/[id]/$</a:t>
            </a:r>
            <a:r>
              <a:rPr lang="it-IT" sz="2000" dirty="0" err="1"/>
              <a:t>translate</a:t>
            </a:r>
            <a:endParaRPr lang="it-IT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EG. 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GET [base]/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ConceptMap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/$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translate?system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=http://hl7.org/fhir/composition-status &amp;code=</a:t>
            </a:r>
            <a:r>
              <a:rPr kumimoji="0" lang="en-US" altLang="it-IT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preliminary&amp;source</a:t>
            </a:r>
            <a:r>
              <a:rPr kumimoji="0" lang="en-US" altLang="it-IT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=http://hl7.org/fhir/ValueSet/composition-status &amp;target=http://hl7.org/fhir/ValueSet/v3-ActStatus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endParaRPr lang="it-IT" sz="2400" dirty="0"/>
          </a:p>
          <a:p>
            <a:pPr marL="342900" indent="-342900">
              <a:buFont typeface="+mj-lt"/>
              <a:buAutoNum type="arabicPeriod"/>
            </a:pP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30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945BA5C-C52E-DC6D-F1E4-7B83997C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761DECD-51B3-0460-E0D8-6DD7F7C1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8ED53F6-BCEA-3BAD-69CB-B0C7A35C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6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ARCHITECTURE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HQUANTUN</a:t>
            </a:r>
            <a:r>
              <a:rPr lang="it-IT" baseline="30000" dirty="0"/>
              <a:t>©  </a:t>
            </a:r>
            <a:r>
              <a:rPr lang="it-IT" dirty="0" err="1"/>
              <a:t>Terminology</a:t>
            </a:r>
            <a:r>
              <a:rPr lang="it-IT" dirty="0"/>
              <a:t> server</a:t>
            </a:r>
            <a:endParaRPr lang="it-IT" baseline="30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31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4945BA5C-C52E-DC6D-F1E4-7B83997C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761DECD-51B3-0460-E0D8-6DD7F7C1A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8ED53F6-BCEA-3BAD-69CB-B0C7A35C8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050"/>
            <a:ext cx="65" cy="3410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ilindro 12">
            <a:extLst>
              <a:ext uri="{FF2B5EF4-FFF2-40B4-BE49-F238E27FC236}">
                <a16:creationId xmlns:a16="http://schemas.microsoft.com/office/drawing/2014/main" id="{AA34A2E9-09C4-DE58-8A0C-4F1DD1953104}"/>
              </a:ext>
            </a:extLst>
          </p:cNvPr>
          <p:cNvSpPr/>
          <p:nvPr/>
        </p:nvSpPr>
        <p:spPr>
          <a:xfrm>
            <a:off x="4564856" y="3317676"/>
            <a:ext cx="1666875" cy="1495425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 SQL DB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C6B7DE7-9166-432C-7F97-9C25A29F4FDE}"/>
              </a:ext>
            </a:extLst>
          </p:cNvPr>
          <p:cNvSpPr/>
          <p:nvPr/>
        </p:nvSpPr>
        <p:spPr>
          <a:xfrm>
            <a:off x="6396038" y="3525440"/>
            <a:ext cx="862012" cy="107989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FHIR API</a:t>
            </a:r>
          </a:p>
        </p:txBody>
      </p:sp>
      <p:pic>
        <p:nvPicPr>
          <p:cNvPr id="17" name="Elemento grafico 16" descr="Monitor con riempimento a tinta unita">
            <a:extLst>
              <a:ext uri="{FF2B5EF4-FFF2-40B4-BE49-F238E27FC236}">
                <a16:creationId xmlns:a16="http://schemas.microsoft.com/office/drawing/2014/main" id="{0D4863F0-EA8F-2C7D-8290-691395741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3019425"/>
            <a:ext cx="2232907" cy="2232907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7213950-0842-5F40-067B-48E7D89D2C72}"/>
              </a:ext>
            </a:extLst>
          </p:cNvPr>
          <p:cNvCxnSpPr>
            <a:stCxn id="13" idx="2"/>
          </p:cNvCxnSpPr>
          <p:nvPr/>
        </p:nvCxnSpPr>
        <p:spPr>
          <a:xfrm flipH="1" flipV="1">
            <a:off x="3686175" y="4065388"/>
            <a:ext cx="878681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hlinkClick r:id="rId5"/>
            <a:extLst>
              <a:ext uri="{FF2B5EF4-FFF2-40B4-BE49-F238E27FC236}">
                <a16:creationId xmlns:a16="http://schemas.microsoft.com/office/drawing/2014/main" id="{B5B8FA55-2E5B-617C-3558-5184E4221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574" y="3493888"/>
            <a:ext cx="1657669" cy="1011869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14A929F8-6385-B590-40E0-912855508C86}"/>
              </a:ext>
            </a:extLst>
          </p:cNvPr>
          <p:cNvSpPr/>
          <p:nvPr/>
        </p:nvSpPr>
        <p:spPr>
          <a:xfrm>
            <a:off x="8537248" y="2449115"/>
            <a:ext cx="1016327" cy="96202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LIS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A2687FF5-B038-7EFC-47AF-902C27150BAD}"/>
              </a:ext>
            </a:extLst>
          </p:cNvPr>
          <p:cNvSpPr/>
          <p:nvPr/>
        </p:nvSpPr>
        <p:spPr>
          <a:xfrm>
            <a:off x="8537248" y="3607240"/>
            <a:ext cx="1016327" cy="96202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EHR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8FF9664-0015-3594-4A53-F9252BC2E6FA}"/>
              </a:ext>
            </a:extLst>
          </p:cNvPr>
          <p:cNvSpPr/>
          <p:nvPr/>
        </p:nvSpPr>
        <p:spPr>
          <a:xfrm>
            <a:off x="8537248" y="4771319"/>
            <a:ext cx="1016327" cy="96202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EMR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E1160FB-3144-E52C-14D0-506E13546B07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7258050" y="2930128"/>
            <a:ext cx="1279198" cy="11352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3DA11D1-4B0C-1FFF-C1B3-CAB18BCC3BC6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7258050" y="4065388"/>
            <a:ext cx="1279198" cy="2286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75DB648-E72C-CC1B-E4EB-3389140C3D9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258050" y="4065388"/>
            <a:ext cx="1279198" cy="12787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60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egnaposto immagine 16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718" y="1"/>
            <a:ext cx="5912767" cy="6857999"/>
          </a:xfrm>
          <a:noFill/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299718" cy="6857999"/>
          </a:xfrm>
          <a:solidFill>
            <a:srgbClr val="1E598A"/>
          </a:solidFill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it-IT" sz="5400" dirty="0" err="1"/>
              <a:t>ThANKS</a:t>
            </a:r>
            <a:r>
              <a:rPr lang="it-IT" sz="5400" dirty="0"/>
              <a:t> for </a:t>
            </a:r>
            <a:r>
              <a:rPr lang="it-IT" sz="5400" dirty="0" err="1"/>
              <a:t>your</a:t>
            </a:r>
            <a:r>
              <a:rPr lang="it-IT" sz="5400" dirty="0"/>
              <a:t> </a:t>
            </a:r>
            <a:r>
              <a:rPr lang="it-IT" sz="5400" dirty="0" err="1"/>
              <a:t>attention</a:t>
            </a:r>
            <a:r>
              <a:rPr lang="it-IT" sz="5400" dirty="0"/>
              <a:t>!</a:t>
            </a:r>
            <a:br>
              <a:rPr lang="it-IT" dirty="0"/>
            </a:br>
            <a:r>
              <a:rPr lang="it-IT" dirty="0"/>
              <a:t>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7E363B-55F5-4528-8A9D-A5D90055C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Roberta Gazzarata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45FEE4F-333C-40EF-B46D-8D25C79C0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roberta.gazzarata@healthropy.it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5F44DEB-FABF-4ADE-B7EB-29DFAFA3D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 dirty="0"/>
              <a:t>3891506691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F795760-75DB-4415-BB10-2C6299BBF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R&amp;D Director and Co-founder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1426702"/>
            <a:ext cx="10629202" cy="200229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9" name="Oggetto 7" descr="Rettangolo beig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1586838" y="3845126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grpSp>
        <p:nvGrpSpPr>
          <p:cNvPr id="46" name="Gruppo 45" descr="Icona telefono">
            <a:extLst>
              <a:ext uri="{FF2B5EF4-FFF2-40B4-BE49-F238E27FC236}">
                <a16:creationId xmlns:a16="http://schemas.microsoft.com/office/drawing/2014/main" id="{4BB2D73A-DB1F-47D9-9BDA-D6F01A0EDC06}"/>
              </a:ext>
            </a:extLst>
          </p:cNvPr>
          <p:cNvGrpSpPr/>
          <p:nvPr/>
        </p:nvGrpSpPr>
        <p:grpSpPr>
          <a:xfrm>
            <a:off x="1365937" y="5637315"/>
            <a:ext cx="297521" cy="297521"/>
            <a:chOff x="1334697" y="5606075"/>
            <a:chExt cx="360000" cy="360000"/>
          </a:xfrm>
        </p:grpSpPr>
        <p:sp>
          <p:nvSpPr>
            <p:cNvPr id="47" name="Figura a mano libera: Forma 46">
              <a:extLst>
                <a:ext uri="{FF2B5EF4-FFF2-40B4-BE49-F238E27FC236}">
                  <a16:creationId xmlns:a16="http://schemas.microsoft.com/office/drawing/2014/main" id="{3C40AF29-F294-4B60-B5B4-56011134948E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82F5782C-5E0E-47EA-861C-88990A8D95DF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  <p:sp>
          <p:nvSpPr>
            <p:cNvPr id="49" name="Figura a mano libera: Forma 48">
              <a:extLst>
                <a:ext uri="{FF2B5EF4-FFF2-40B4-BE49-F238E27FC236}">
                  <a16:creationId xmlns:a16="http://schemas.microsoft.com/office/drawing/2014/main" id="{0ACDDF69-03CD-491C-A9E4-08E5726C5BD3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</p:grpSp>
      <p:grpSp>
        <p:nvGrpSpPr>
          <p:cNvPr id="50" name="Gruppo 49" descr="Icona posta elettronica">
            <a:extLst>
              <a:ext uri="{FF2B5EF4-FFF2-40B4-BE49-F238E27FC236}">
                <a16:creationId xmlns:a16="http://schemas.microsoft.com/office/drawing/2014/main" id="{F7F47E31-EB9A-4529-BE0F-A1213B79FE07}"/>
              </a:ext>
            </a:extLst>
          </p:cNvPr>
          <p:cNvGrpSpPr/>
          <p:nvPr/>
        </p:nvGrpSpPr>
        <p:grpSpPr>
          <a:xfrm>
            <a:off x="1365937" y="5133777"/>
            <a:ext cx="297521" cy="297521"/>
            <a:chOff x="1334697" y="5102537"/>
            <a:chExt cx="360000" cy="360000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299C0ACA-AA85-4505-A8DF-0275634D7832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53" name="Figura a mano libera: Forma 52">
                <a:extLst>
                  <a:ext uri="{FF2B5EF4-FFF2-40B4-BE49-F238E27FC236}">
                    <a16:creationId xmlns:a16="http://schemas.microsoft.com/office/drawing/2014/main" id="{85AA236B-9A92-4808-B7BB-0AEF3FD2754B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  <p:sp>
            <p:nvSpPr>
              <p:cNvPr id="54" name="Figura a mano libera: Forma 53">
                <a:extLst>
                  <a:ext uri="{FF2B5EF4-FFF2-40B4-BE49-F238E27FC236}">
                    <a16:creationId xmlns:a16="http://schemas.microsoft.com/office/drawing/2014/main" id="{94E72230-A0A3-4A80-AD64-FE14B4AA1A95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D01D119F-74E1-4482-B664-AAD0BB5B651F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</p:grpSp>
      <p:grpSp>
        <p:nvGrpSpPr>
          <p:cNvPr id="55" name="Gruppo 54" descr="Icona persona">
            <a:extLst>
              <a:ext uri="{FF2B5EF4-FFF2-40B4-BE49-F238E27FC236}">
                <a16:creationId xmlns:a16="http://schemas.microsoft.com/office/drawing/2014/main" id="{9E1A2D9D-4A3F-4720-9A14-FFD74FC5C7A2}"/>
              </a:ext>
            </a:extLst>
          </p:cNvPr>
          <p:cNvGrpSpPr/>
          <p:nvPr/>
        </p:nvGrpSpPr>
        <p:grpSpPr>
          <a:xfrm>
            <a:off x="1365937" y="4611901"/>
            <a:ext cx="297521" cy="297521"/>
            <a:chOff x="1334697" y="4580661"/>
            <a:chExt cx="360000" cy="360000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BC59C07-FDEC-40D0-BE4E-E1FAC0DEBC4A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58" name="Figura a mano libera: Forma 57">
                <a:extLst>
                  <a:ext uri="{FF2B5EF4-FFF2-40B4-BE49-F238E27FC236}">
                    <a16:creationId xmlns:a16="http://schemas.microsoft.com/office/drawing/2014/main" id="{15EC7012-98A7-4A94-8CC9-0EC3408A6BC4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  <p:sp>
            <p:nvSpPr>
              <p:cNvPr id="59" name="Figura a mano libera: Forma 58">
                <a:extLst>
                  <a:ext uri="{FF2B5EF4-FFF2-40B4-BE49-F238E27FC236}">
                    <a16:creationId xmlns:a16="http://schemas.microsoft.com/office/drawing/2014/main" id="{E519FE88-ED74-4D46-86D2-F2530BE46026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57" name="Figura a mano libera: Forma 56">
              <a:extLst>
                <a:ext uri="{FF2B5EF4-FFF2-40B4-BE49-F238E27FC236}">
                  <a16:creationId xmlns:a16="http://schemas.microsoft.com/office/drawing/2014/main" id="{03AF6D1D-DE4A-460B-A540-E7DACF1F333F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HOW are </a:t>
            </a:r>
            <a:r>
              <a:rPr lang="it-IT" cap="all" dirty="0" err="1"/>
              <a:t>represented</a:t>
            </a:r>
            <a:r>
              <a:rPr lang="it-IT" cap="all" dirty="0"/>
              <a:t> the concepts?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4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2256BA4-6E5C-65F5-C2C7-444C97C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92" y="2501202"/>
            <a:ext cx="10145389" cy="1428928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0BFAF88-77C3-86C4-9849-3B4D39AD7822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620672" y="3579142"/>
            <a:ext cx="0" cy="1191713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99E51D0-1B21-2253-ECAA-44791186F792}"/>
              </a:ext>
            </a:extLst>
          </p:cNvPr>
          <p:cNvSpPr txBox="1"/>
          <p:nvPr/>
        </p:nvSpPr>
        <p:spPr>
          <a:xfrm>
            <a:off x="1207738" y="4770855"/>
            <a:ext cx="825867" cy="8309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latin typeface="Crimson Text"/>
              </a:rPr>
              <a:t>Code</a:t>
            </a:r>
          </a:p>
          <a:p>
            <a:pPr algn="ctr"/>
            <a:r>
              <a:rPr lang="it-IT" sz="2400" dirty="0">
                <a:solidFill>
                  <a:schemeClr val="accent1"/>
                </a:solidFill>
                <a:latin typeface="Crimson Text"/>
              </a:rPr>
              <a:t>(Id)</a:t>
            </a:r>
            <a:endParaRPr lang="en-GB" dirty="0">
              <a:solidFill>
                <a:schemeClr val="accent1"/>
              </a:solidFill>
              <a:latin typeface="Crimson Text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23F5047-156E-95BA-1707-3FD8D1D6650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422455" y="4024729"/>
            <a:ext cx="363833" cy="1840265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7F871BF-5F46-94A4-E70F-E53FDE1DE020}"/>
              </a:ext>
            </a:extLst>
          </p:cNvPr>
          <p:cNvSpPr txBox="1"/>
          <p:nvPr/>
        </p:nvSpPr>
        <p:spPr>
          <a:xfrm>
            <a:off x="1452685" y="5864994"/>
            <a:ext cx="2667205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  <a:latin typeface="Crimson Text"/>
              </a:rPr>
              <a:t>Display Name/Description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2F80B2E-BDE1-82AF-F9A4-9F97ADD3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861" y="5084039"/>
            <a:ext cx="2173139" cy="137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8579DA81-D612-5A98-0F0A-EE0026DBBE4A}"/>
              </a:ext>
            </a:extLst>
          </p:cNvPr>
          <p:cNvSpPr/>
          <p:nvPr/>
        </p:nvSpPr>
        <p:spPr>
          <a:xfrm rot="16200000">
            <a:off x="6171399" y="739862"/>
            <a:ext cx="499760" cy="6459425"/>
          </a:xfrm>
          <a:prstGeom prst="leftBrace">
            <a:avLst>
              <a:gd name="adj1" fmla="val 8333"/>
              <a:gd name="adj2" fmla="val 49418"/>
            </a:avLst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56D1D6F-A336-0943-445B-FC402127AC2A}"/>
              </a:ext>
            </a:extLst>
          </p:cNvPr>
          <p:cNvSpPr txBox="1"/>
          <p:nvPr/>
        </p:nvSpPr>
        <p:spPr>
          <a:xfrm>
            <a:off x="5886186" y="4219294"/>
            <a:ext cx="1000082" cy="369332"/>
          </a:xfrm>
          <a:prstGeom prst="rect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rimson Text"/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251299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Why</a:t>
            </a:r>
            <a:r>
              <a:rPr lang="it-IT" cap="all" dirty="0"/>
              <a:t> are so </a:t>
            </a:r>
            <a:r>
              <a:rPr lang="it-IT" cap="all" dirty="0" err="1"/>
              <a:t>important</a:t>
            </a:r>
            <a:r>
              <a:rPr lang="it-IT" cap="all" dirty="0"/>
              <a:t>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5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20" name="Cilindro 19">
            <a:extLst>
              <a:ext uri="{FF2B5EF4-FFF2-40B4-BE49-F238E27FC236}">
                <a16:creationId xmlns:a16="http://schemas.microsoft.com/office/drawing/2014/main" id="{12ECFBA7-D8CB-0BFD-3397-4D4ED7BE0B2A}"/>
              </a:ext>
            </a:extLst>
          </p:cNvPr>
          <p:cNvSpPr/>
          <p:nvPr/>
        </p:nvSpPr>
        <p:spPr>
          <a:xfrm>
            <a:off x="3149185" y="2034938"/>
            <a:ext cx="2153473" cy="2656529"/>
          </a:xfrm>
          <a:prstGeom prst="can">
            <a:avLst>
              <a:gd name="adj" fmla="val 14147"/>
            </a:avLst>
          </a:prstGeom>
          <a:solidFill>
            <a:schemeClr val="bg2"/>
          </a:solidFill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Crimson Text"/>
              </a:rPr>
              <a:t>Twitter</a:t>
            </a:r>
            <a:endParaRPr lang="en-US" dirty="0">
              <a:solidFill>
                <a:srgbClr val="0070C0"/>
              </a:solidFill>
              <a:latin typeface="Crimson Text"/>
            </a:endParaRPr>
          </a:p>
        </p:txBody>
      </p:sp>
      <p:sp>
        <p:nvSpPr>
          <p:cNvPr id="21" name="Cilindro 20">
            <a:extLst>
              <a:ext uri="{FF2B5EF4-FFF2-40B4-BE49-F238E27FC236}">
                <a16:creationId xmlns:a16="http://schemas.microsoft.com/office/drawing/2014/main" id="{5D5D99FC-E5A2-B0A9-9BCC-887662A25A24}"/>
              </a:ext>
            </a:extLst>
          </p:cNvPr>
          <p:cNvSpPr/>
          <p:nvPr/>
        </p:nvSpPr>
        <p:spPr>
          <a:xfrm>
            <a:off x="6726742" y="2034937"/>
            <a:ext cx="2153473" cy="2656529"/>
          </a:xfrm>
          <a:prstGeom prst="can">
            <a:avLst>
              <a:gd name="adj" fmla="val 14147"/>
            </a:avLst>
          </a:prstGeom>
          <a:solidFill>
            <a:schemeClr val="bg2"/>
          </a:solidFill>
          <a:ln w="38100">
            <a:solidFill>
              <a:srgbClr val="F24CD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rgbClr val="F24CDA"/>
                </a:solidFill>
                <a:latin typeface="Crimson Text"/>
              </a:rPr>
              <a:t>Instagram</a:t>
            </a:r>
            <a:endParaRPr lang="en-US" dirty="0">
              <a:solidFill>
                <a:srgbClr val="F24CDA"/>
              </a:solidFill>
              <a:latin typeface="Crimson Text"/>
            </a:endParaRPr>
          </a:p>
        </p:txBody>
      </p:sp>
      <p:pic>
        <p:nvPicPr>
          <p:cNvPr id="22" name="Picture 2" descr="Logo, social, media, tweet Icona in Social Media Logos">
            <a:extLst>
              <a:ext uri="{FF2B5EF4-FFF2-40B4-BE49-F238E27FC236}">
                <a16:creationId xmlns:a16="http://schemas.microsoft.com/office/drawing/2014/main" id="{819F7A36-3DB1-CD3E-A7B2-126A410F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68" y="2970185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ogo, social, media, tweet Icona in Social Media Logos">
            <a:extLst>
              <a:ext uri="{FF2B5EF4-FFF2-40B4-BE49-F238E27FC236}">
                <a16:creationId xmlns:a16="http://schemas.microsoft.com/office/drawing/2014/main" id="{4877F1A2-683A-6289-803E-2536EF763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014" y="2946844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, social, media, tweet Icona in Social Media Logos">
            <a:extLst>
              <a:ext uri="{FF2B5EF4-FFF2-40B4-BE49-F238E27FC236}">
                <a16:creationId xmlns:a16="http://schemas.microsoft.com/office/drawing/2014/main" id="{C5700404-3B09-C427-818E-56ED4341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94" y="3868946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, social, media, tweet Icona in Social Media Logos">
            <a:extLst>
              <a:ext uri="{FF2B5EF4-FFF2-40B4-BE49-F238E27FC236}">
                <a16:creationId xmlns:a16="http://schemas.microsoft.com/office/drawing/2014/main" id="{5F9F0612-CB7C-ADA1-AE44-55CF256F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11" y="2946844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ogo, social, media, tweet Icona in Social Media Logos">
            <a:extLst>
              <a:ext uri="{FF2B5EF4-FFF2-40B4-BE49-F238E27FC236}">
                <a16:creationId xmlns:a16="http://schemas.microsoft.com/office/drawing/2014/main" id="{088172A8-115D-E280-E0E9-9F52CD87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47" y="3899075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ogo, social, media, tweet Icona in Social Media Logos">
            <a:extLst>
              <a:ext uri="{FF2B5EF4-FFF2-40B4-BE49-F238E27FC236}">
                <a16:creationId xmlns:a16="http://schemas.microsoft.com/office/drawing/2014/main" id="{241F68ED-0586-6B7B-0032-9025BB68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70" y="3899075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nstagram-icon - CU Global Thought">
            <a:extLst>
              <a:ext uri="{FF2B5EF4-FFF2-40B4-BE49-F238E27FC236}">
                <a16:creationId xmlns:a16="http://schemas.microsoft.com/office/drawing/2014/main" id="{90F8B094-41FE-395B-E5D0-6CD74AC34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2304" y="2896954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nstagram-icon - CU Global Thought">
            <a:extLst>
              <a:ext uri="{FF2B5EF4-FFF2-40B4-BE49-F238E27FC236}">
                <a16:creationId xmlns:a16="http://schemas.microsoft.com/office/drawing/2014/main" id="{D6498525-73A5-1838-1FD8-627CC1108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4796" y="2896953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nstagram-icon - CU Global Thought">
            <a:extLst>
              <a:ext uri="{FF2B5EF4-FFF2-40B4-BE49-F238E27FC236}">
                <a16:creationId xmlns:a16="http://schemas.microsoft.com/office/drawing/2014/main" id="{6717B03E-1AA8-C91B-4183-43315F62D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97721" y="2896952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nstagram-icon - CU Global Thought">
            <a:extLst>
              <a:ext uri="{FF2B5EF4-FFF2-40B4-BE49-F238E27FC236}">
                <a16:creationId xmlns:a16="http://schemas.microsoft.com/office/drawing/2014/main" id="{BDAFC11F-F70E-4508-FFEF-A83108FC2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2304" y="3751528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nstagram-icon - CU Global Thought">
            <a:extLst>
              <a:ext uri="{FF2B5EF4-FFF2-40B4-BE49-F238E27FC236}">
                <a16:creationId xmlns:a16="http://schemas.microsoft.com/office/drawing/2014/main" id="{6725965A-1EB2-6244-0255-64D700AE6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4796" y="3751527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nstagram-icon - CU Global Thought">
            <a:extLst>
              <a:ext uri="{FF2B5EF4-FFF2-40B4-BE49-F238E27FC236}">
                <a16:creationId xmlns:a16="http://schemas.microsoft.com/office/drawing/2014/main" id="{8518212F-7D9D-BA86-A4CA-CEE5680B9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97721" y="3751526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Logo, social, media, tweet Icona in Social Media Logos">
            <a:extLst>
              <a:ext uri="{FF2B5EF4-FFF2-40B4-BE49-F238E27FC236}">
                <a16:creationId xmlns:a16="http://schemas.microsoft.com/office/drawing/2014/main" id="{86419E5F-BE03-4909-931A-FAE1818A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05" y="4931721"/>
            <a:ext cx="597432" cy="5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A29317CD-88C7-C698-6CAF-AA2F4952ADC0}"/>
              </a:ext>
            </a:extLst>
          </p:cNvPr>
          <p:cNvSpPr/>
          <p:nvPr/>
        </p:nvSpPr>
        <p:spPr>
          <a:xfrm rot="16200000">
            <a:off x="5764820" y="2871476"/>
            <a:ext cx="499760" cy="5731030"/>
          </a:xfrm>
          <a:prstGeom prst="leftBrace">
            <a:avLst>
              <a:gd name="adj1" fmla="val 8333"/>
              <a:gd name="adj2" fmla="val 4941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Elemento grafico 37" descr="Inventario di ricerca con riempimento a tinta unita">
            <a:extLst>
              <a:ext uri="{FF2B5EF4-FFF2-40B4-BE49-F238E27FC236}">
                <a16:creationId xmlns:a16="http://schemas.microsoft.com/office/drawing/2014/main" id="{AFE9E182-95D7-06D3-47B3-9370F9E48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1091" y="5849016"/>
            <a:ext cx="905192" cy="905192"/>
          </a:xfrm>
          <a:prstGeom prst="rect">
            <a:avLst/>
          </a:prstGeom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9CDF46A4-02CF-D22E-BBCB-3DC042E6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83" y="5815989"/>
            <a:ext cx="3019437" cy="11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nstagram-icon - CU Global Thought">
            <a:extLst>
              <a:ext uri="{FF2B5EF4-FFF2-40B4-BE49-F238E27FC236}">
                <a16:creationId xmlns:a16="http://schemas.microsoft.com/office/drawing/2014/main" id="{D1507265-4BAE-F87A-D726-71E356F9C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4796" y="4861074"/>
            <a:ext cx="617363" cy="5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4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Why</a:t>
            </a:r>
            <a:r>
              <a:rPr lang="it-IT" cap="all" dirty="0"/>
              <a:t> are so </a:t>
            </a:r>
            <a:r>
              <a:rPr lang="it-IT" cap="all" dirty="0" err="1"/>
              <a:t>important</a:t>
            </a:r>
            <a:r>
              <a:rPr lang="it-IT" cap="all" dirty="0"/>
              <a:t>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6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47E9C15-5B04-FED5-7597-812B9AA2D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18" y="5565441"/>
            <a:ext cx="3019437" cy="11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E8312A9C-BE42-AD31-CA9C-C42CDAE1D65E}"/>
                  </a:ext>
                </a:extLst>
              </p14:cNvPr>
              <p14:cNvContentPartPr/>
              <p14:nvPr/>
            </p14:nvContentPartPr>
            <p14:xfrm>
              <a:off x="6400588" y="2672769"/>
              <a:ext cx="360" cy="36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E8312A9C-BE42-AD31-CA9C-C42CDAE1D6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6588" y="256476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015F4BFC-1B31-2895-C052-41229C573C62}"/>
                  </a:ext>
                </a:extLst>
              </p14:cNvPr>
              <p14:cNvContentPartPr/>
              <p14:nvPr/>
            </p14:nvContentPartPr>
            <p14:xfrm>
              <a:off x="6201148" y="5146329"/>
              <a:ext cx="360" cy="3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015F4BFC-1B31-2895-C052-41229C573C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7148" y="5038329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uppo 9">
            <a:extLst>
              <a:ext uri="{FF2B5EF4-FFF2-40B4-BE49-F238E27FC236}">
                <a16:creationId xmlns:a16="http://schemas.microsoft.com/office/drawing/2014/main" id="{1E5A1E6A-4F65-E01F-05C2-288949070587}"/>
              </a:ext>
            </a:extLst>
          </p:cNvPr>
          <p:cNvGrpSpPr/>
          <p:nvPr/>
        </p:nvGrpSpPr>
        <p:grpSpPr>
          <a:xfrm>
            <a:off x="2433099" y="2167573"/>
            <a:ext cx="6447248" cy="3330802"/>
            <a:chOff x="1418493" y="1691322"/>
            <a:chExt cx="8253969" cy="4427756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129C5F7D-9D43-7772-90B8-40BFF7E7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8493" y="1691322"/>
              <a:ext cx="8253969" cy="442775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4AAF7326-4DFA-7EDA-2C4B-318779A02498}"/>
                    </a:ext>
                  </a:extLst>
                </p14:cNvPr>
                <p14:cNvContentPartPr/>
                <p14:nvPr/>
              </p14:nvContentPartPr>
              <p14:xfrm>
                <a:off x="6353428" y="1886169"/>
                <a:ext cx="972000" cy="37800"/>
              </p14:xfrm>
            </p:contentPart>
          </mc:Choice>
          <mc:Fallback xmlns="">
            <p:pic>
              <p:nvPicPr>
                <p:cNvPr id="8" name="Input penna 7">
                  <a:extLst>
                    <a:ext uri="{FF2B5EF4-FFF2-40B4-BE49-F238E27FC236}">
                      <a16:creationId xmlns:a16="http://schemas.microsoft.com/office/drawing/2014/main" id="{9AD967DC-12F7-577B-A2CB-BD5D53B8E3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95100" y="1771624"/>
                  <a:ext cx="1089047" cy="266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68E8FA09-DF53-07C4-FC59-0E4D906922EA}"/>
                    </a:ext>
                  </a:extLst>
                </p14:cNvPr>
                <p14:cNvContentPartPr/>
                <p14:nvPr/>
              </p14:nvContentPartPr>
              <p14:xfrm>
                <a:off x="6295108" y="2084169"/>
                <a:ext cx="1476000" cy="619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A921D398-2CB7-CEED-363F-95CC7198F5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36397" y="1968790"/>
                  <a:ext cx="1593031" cy="2922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AF06F3DF-6832-EBC2-4B48-7F526BE0A9E6}"/>
                    </a:ext>
                  </a:extLst>
                </p14:cNvPr>
                <p14:cNvContentPartPr/>
                <p14:nvPr/>
              </p14:nvContentPartPr>
              <p14:xfrm>
                <a:off x="6306628" y="2672769"/>
                <a:ext cx="1042560" cy="1296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FD841714-532C-2CDA-4E3A-B53E307F8A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7925" y="2554951"/>
                  <a:ext cx="1159574" cy="248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3A3E763F-6538-71F7-971D-8ED28DF9BB40}"/>
                    </a:ext>
                  </a:extLst>
                </p14:cNvPr>
                <p14:cNvContentPartPr/>
                <p14:nvPr/>
              </p14:nvContentPartPr>
              <p14:xfrm>
                <a:off x="6201148" y="5121849"/>
                <a:ext cx="1441080" cy="266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2FB7F4B8-42D0-EE8F-8200-0511F62E1A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2832" y="5007678"/>
                  <a:ext cx="1558104" cy="25460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C40F05-C12F-2573-3D3D-BC5EDC2D7DE7}"/>
              </a:ext>
            </a:extLst>
          </p:cNvPr>
          <p:cNvSpPr/>
          <p:nvPr/>
        </p:nvSpPr>
        <p:spPr>
          <a:xfrm>
            <a:off x="3312755" y="5722755"/>
            <a:ext cx="6965795" cy="7894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rimson Text"/>
              </a:rPr>
              <a:t>Mechanism to provide "meaning" to digital content through the association of "labels" to such content</a:t>
            </a:r>
            <a:endParaRPr lang="en-GB" dirty="0">
              <a:latin typeface="Crimson Text"/>
            </a:endParaRPr>
          </a:p>
        </p:txBody>
      </p:sp>
    </p:spTree>
    <p:extLst>
      <p:ext uri="{BB962C8B-B14F-4D97-AF65-F5344CB8AC3E}">
        <p14:creationId xmlns:p14="http://schemas.microsoft.com/office/powerpoint/2010/main" val="312796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Why</a:t>
            </a:r>
            <a:r>
              <a:rPr lang="it-IT" cap="all" dirty="0"/>
              <a:t> are so </a:t>
            </a:r>
            <a:r>
              <a:rPr lang="it-IT" cap="all" dirty="0" err="1"/>
              <a:t>important</a:t>
            </a:r>
            <a:r>
              <a:rPr lang="it-IT" cap="all" dirty="0"/>
              <a:t>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7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sp>
        <p:nvSpPr>
          <p:cNvPr id="17" name="Rettangolo ad angolo ripiegato 16">
            <a:extLst>
              <a:ext uri="{FF2B5EF4-FFF2-40B4-BE49-F238E27FC236}">
                <a16:creationId xmlns:a16="http://schemas.microsoft.com/office/drawing/2014/main" id="{1238A7FD-DBAA-1FF8-01C9-52B241A359BF}"/>
              </a:ext>
            </a:extLst>
          </p:cNvPr>
          <p:cNvSpPr/>
          <p:nvPr/>
        </p:nvSpPr>
        <p:spPr>
          <a:xfrm>
            <a:off x="2860090" y="1992933"/>
            <a:ext cx="6716110" cy="3346325"/>
          </a:xfrm>
          <a:prstGeom prst="foldedCorner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4" descr="How the Burning FHIR Affects Healthcare Organizations? | Innovaccer">
            <a:extLst>
              <a:ext uri="{FF2B5EF4-FFF2-40B4-BE49-F238E27FC236}">
                <a16:creationId xmlns:a16="http://schemas.microsoft.com/office/drawing/2014/main" id="{3F9185D7-57DA-7622-F08B-789D61FBF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1038" y="2175059"/>
            <a:ext cx="1075148" cy="13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ocumento multiplo 18">
            <a:extLst>
              <a:ext uri="{FF2B5EF4-FFF2-40B4-BE49-F238E27FC236}">
                <a16:creationId xmlns:a16="http://schemas.microsoft.com/office/drawing/2014/main" id="{B450B161-63DF-78CB-49B2-6E78E2080A91}"/>
              </a:ext>
            </a:extLst>
          </p:cNvPr>
          <p:cNvSpPr/>
          <p:nvPr/>
        </p:nvSpPr>
        <p:spPr>
          <a:xfrm>
            <a:off x="5272513" y="2083619"/>
            <a:ext cx="3950677" cy="313341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800" dirty="0" err="1">
                <a:latin typeface="Crimson Text"/>
              </a:rPr>
              <a:t>Observation</a:t>
            </a:r>
            <a:endParaRPr lang="en-GB" dirty="0">
              <a:latin typeface="Crimson Text"/>
            </a:endParaRPr>
          </a:p>
        </p:txBody>
      </p:sp>
      <p:sp>
        <p:nvSpPr>
          <p:cNvPr id="20" name="Nastro inclinato in alto 19">
            <a:extLst>
              <a:ext uri="{FF2B5EF4-FFF2-40B4-BE49-F238E27FC236}">
                <a16:creationId xmlns:a16="http://schemas.microsoft.com/office/drawing/2014/main" id="{98CA2A9D-5428-E75A-9E07-612A00576634}"/>
              </a:ext>
            </a:extLst>
          </p:cNvPr>
          <p:cNvSpPr/>
          <p:nvPr/>
        </p:nvSpPr>
        <p:spPr>
          <a:xfrm>
            <a:off x="5374893" y="3235574"/>
            <a:ext cx="3247292" cy="1371599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rimson Text"/>
              </a:rPr>
              <a:t>Code: </a:t>
            </a:r>
            <a:r>
              <a:rPr lang="it-IT" dirty="0" err="1">
                <a:latin typeface="Crimson Text"/>
              </a:rPr>
              <a:t>Glic</a:t>
            </a:r>
            <a:endParaRPr lang="it-IT" dirty="0">
              <a:latin typeface="Crimson Text"/>
            </a:endParaRPr>
          </a:p>
          <a:p>
            <a:pPr algn="ctr"/>
            <a:r>
              <a:rPr lang="it-IT" dirty="0" err="1">
                <a:latin typeface="Crimson Text"/>
              </a:rPr>
              <a:t>CodeSystem</a:t>
            </a:r>
            <a:r>
              <a:rPr lang="it-IT" dirty="0">
                <a:latin typeface="Crimson Text"/>
              </a:rPr>
              <a:t>: Lab X</a:t>
            </a:r>
          </a:p>
          <a:p>
            <a:pPr algn="ctr"/>
            <a:r>
              <a:rPr lang="it-IT" dirty="0">
                <a:latin typeface="Crimson Text"/>
              </a:rPr>
              <a:t>Display: Glicemia</a:t>
            </a:r>
          </a:p>
          <a:p>
            <a:pPr algn="ctr"/>
            <a:r>
              <a:rPr lang="it-IT" dirty="0">
                <a:latin typeface="Crimson Text"/>
              </a:rPr>
              <a:t>Version: 1.0</a:t>
            </a:r>
            <a:endParaRPr lang="en-GB" sz="1600" dirty="0">
              <a:latin typeface="Crimson Tex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365A2AD-7EB1-FE8A-BAA7-8AAD96D3E96A}"/>
              </a:ext>
            </a:extLst>
          </p:cNvPr>
          <p:cNvSpPr txBox="1"/>
          <p:nvPr/>
        </p:nvSpPr>
        <p:spPr>
          <a:xfrm>
            <a:off x="3509872" y="352044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Crimson Text"/>
              </a:rPr>
              <a:t>FHIR</a:t>
            </a:r>
            <a:endParaRPr lang="en-GB" dirty="0">
              <a:solidFill>
                <a:srgbClr val="FF0000"/>
              </a:solidFill>
              <a:latin typeface="Crimson Text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23E0463-6064-8803-CA3F-2183868B07B3}"/>
              </a:ext>
            </a:extLst>
          </p:cNvPr>
          <p:cNvSpPr/>
          <p:nvPr/>
        </p:nvSpPr>
        <p:spPr>
          <a:xfrm>
            <a:off x="3450863" y="6064231"/>
            <a:ext cx="6716110" cy="53137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rimson Text"/>
              </a:rPr>
              <a:t>Element to associate "labels" to resources/messages/documents</a:t>
            </a:r>
            <a:endParaRPr lang="en-GB" dirty="0">
              <a:latin typeface="Crimson Text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43397EF-D071-6A75-D11B-5E0496128AD5}"/>
              </a:ext>
            </a:extLst>
          </p:cNvPr>
          <p:cNvCxnSpPr>
            <a:cxnSpLocks/>
          </p:cNvCxnSpPr>
          <p:nvPr/>
        </p:nvCxnSpPr>
        <p:spPr>
          <a:xfrm flipV="1">
            <a:off x="6998539" y="4438455"/>
            <a:ext cx="0" cy="162577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02C53B9-CFF1-AFEA-D081-8AA0E3F6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81" y="4142576"/>
            <a:ext cx="851060" cy="9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2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 err="1"/>
              <a:t>Why</a:t>
            </a:r>
            <a:r>
              <a:rPr lang="it-IT" cap="all" dirty="0"/>
              <a:t> are so </a:t>
            </a:r>
            <a:r>
              <a:rPr lang="it-IT" cap="all" dirty="0" err="1"/>
              <a:t>important</a:t>
            </a:r>
            <a:r>
              <a:rPr lang="it-IT" cap="all" dirty="0"/>
              <a:t>?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8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AEE2C2CB-FC6B-FB84-B02F-8599D382E673}"/>
              </a:ext>
            </a:extLst>
          </p:cNvPr>
          <p:cNvGrpSpPr/>
          <p:nvPr/>
        </p:nvGrpSpPr>
        <p:grpSpPr>
          <a:xfrm>
            <a:off x="579006" y="2025972"/>
            <a:ext cx="1916128" cy="2192217"/>
            <a:chOff x="4664225" y="1962365"/>
            <a:chExt cx="2153473" cy="2656529"/>
          </a:xfrm>
        </p:grpSpPr>
        <p:sp>
          <p:nvSpPr>
            <p:cNvPr id="3" name="Cilindro 2">
              <a:extLst>
                <a:ext uri="{FF2B5EF4-FFF2-40B4-BE49-F238E27FC236}">
                  <a16:creationId xmlns:a16="http://schemas.microsoft.com/office/drawing/2014/main" id="{BDA31DEE-A395-81DC-01A0-D85BFF54E8DF}"/>
                </a:ext>
              </a:extLst>
            </p:cNvPr>
            <p:cNvSpPr/>
            <p:nvPr/>
          </p:nvSpPr>
          <p:spPr>
            <a:xfrm>
              <a:off x="4664225" y="1962365"/>
              <a:ext cx="2153473" cy="2656529"/>
            </a:xfrm>
            <a:prstGeom prst="can">
              <a:avLst>
                <a:gd name="adj" fmla="val 14147"/>
              </a:avLst>
            </a:prstGeom>
            <a:ln w="3810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Crimson Text"/>
                </a:rPr>
                <a:t>Twitter</a:t>
              </a:r>
              <a:endParaRPr lang="en-US" dirty="0">
                <a:solidFill>
                  <a:srgbClr val="0070C0"/>
                </a:solidFill>
                <a:latin typeface="Crimson Text"/>
              </a:endParaRPr>
            </a:p>
          </p:txBody>
        </p: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6DCEA1DA-FF48-694E-1C5E-B44FEAD998D8}"/>
                </a:ext>
              </a:extLst>
            </p:cNvPr>
            <p:cNvGrpSpPr/>
            <p:nvPr/>
          </p:nvGrpSpPr>
          <p:grpSpPr>
            <a:xfrm>
              <a:off x="4748308" y="2890173"/>
              <a:ext cx="1954275" cy="1549663"/>
              <a:chOff x="4748308" y="2890173"/>
              <a:chExt cx="1954275" cy="1549663"/>
            </a:xfrm>
          </p:grpSpPr>
          <p:pic>
            <p:nvPicPr>
              <p:cNvPr id="10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0FDE68AE-ADD5-4747-6449-BB2F79045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8308" y="2913514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9EED4DD6-4BFA-77C9-B4B4-F950344084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6054" y="2890173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FCFAEBA0-94F3-BA71-20BA-FDA60DA8C8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2034" y="3812275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852B9153-790F-AC42-F2C4-456DB003D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5151" y="2890173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B723B54E-98AB-9296-7BFF-2FEBD9A547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4287" y="3842404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Logo, social, media, tweet Icona in Social Media Logos">
                <a:extLst>
                  <a:ext uri="{FF2B5EF4-FFF2-40B4-BE49-F238E27FC236}">
                    <a16:creationId xmlns:a16="http://schemas.microsoft.com/office/drawing/2014/main" id="{27D839AD-5746-2584-E505-F122D921F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4810" y="3842404"/>
                <a:ext cx="597432" cy="597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D26A976-800F-FB94-F8F5-83A3AA114B97}"/>
              </a:ext>
            </a:extLst>
          </p:cNvPr>
          <p:cNvGrpSpPr/>
          <p:nvPr/>
        </p:nvGrpSpPr>
        <p:grpSpPr>
          <a:xfrm>
            <a:off x="7576323" y="2202937"/>
            <a:ext cx="2482077" cy="2201904"/>
            <a:chOff x="878080" y="1962365"/>
            <a:chExt cx="2789526" cy="2656529"/>
          </a:xfrm>
        </p:grpSpPr>
        <p:sp>
          <p:nvSpPr>
            <p:cNvPr id="25" name="Cilindro 24">
              <a:extLst>
                <a:ext uri="{FF2B5EF4-FFF2-40B4-BE49-F238E27FC236}">
                  <a16:creationId xmlns:a16="http://schemas.microsoft.com/office/drawing/2014/main" id="{1899C232-3C49-E6C6-4965-E62C449CD75A}"/>
                </a:ext>
              </a:extLst>
            </p:cNvPr>
            <p:cNvSpPr/>
            <p:nvPr/>
          </p:nvSpPr>
          <p:spPr>
            <a:xfrm>
              <a:off x="878080" y="1962365"/>
              <a:ext cx="2789526" cy="2656529"/>
            </a:xfrm>
            <a:prstGeom prst="can">
              <a:avLst>
                <a:gd name="adj" fmla="val 14147"/>
              </a:avLst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Crimson Text"/>
                </a:rPr>
                <a:t>Repository</a:t>
              </a:r>
              <a:endParaRPr lang="en-US" dirty="0">
                <a:solidFill>
                  <a:schemeClr val="accent1"/>
                </a:solidFill>
                <a:latin typeface="Crimson Text"/>
              </a:endParaRPr>
            </a:p>
          </p:txBody>
        </p:sp>
        <p:pic>
          <p:nvPicPr>
            <p:cNvPr id="29" name="Picture 4" descr="How the Burning FHIR Affects Healthcare Organizations? | Innovaccer">
              <a:extLst>
                <a:ext uri="{FF2B5EF4-FFF2-40B4-BE49-F238E27FC236}">
                  <a16:creationId xmlns:a16="http://schemas.microsoft.com/office/drawing/2014/main" id="{03E2D637-A29F-6317-42D9-6293FC03F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61872" y="3472219"/>
              <a:ext cx="491346" cy="61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ow the Burning FHIR Affects Healthcare Organizations? | Innovaccer">
              <a:extLst>
                <a:ext uri="{FF2B5EF4-FFF2-40B4-BE49-F238E27FC236}">
                  <a16:creationId xmlns:a16="http://schemas.microsoft.com/office/drawing/2014/main" id="{02E7CE07-7B30-71E5-1F7A-83E4D34CC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32093" y="3463116"/>
              <a:ext cx="491346" cy="61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How the Burning FHIR Affects Healthcare Organizations? | Innovaccer">
              <a:extLst>
                <a:ext uri="{FF2B5EF4-FFF2-40B4-BE49-F238E27FC236}">
                  <a16:creationId xmlns:a16="http://schemas.microsoft.com/office/drawing/2014/main" id="{62B99A6F-963A-56B0-69CF-B0C531EE8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656911" y="3459628"/>
              <a:ext cx="491346" cy="61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A4EB96E4-5725-E1E5-8988-527169CDEDF1}"/>
              </a:ext>
            </a:extLst>
          </p:cNvPr>
          <p:cNvGrpSpPr/>
          <p:nvPr/>
        </p:nvGrpSpPr>
        <p:grpSpPr>
          <a:xfrm>
            <a:off x="2727538" y="2016285"/>
            <a:ext cx="1916128" cy="2182530"/>
            <a:chOff x="8241782" y="1962364"/>
            <a:chExt cx="2153473" cy="2656529"/>
          </a:xfrm>
        </p:grpSpPr>
        <p:sp>
          <p:nvSpPr>
            <p:cNvPr id="33" name="Cilindro 32">
              <a:extLst>
                <a:ext uri="{FF2B5EF4-FFF2-40B4-BE49-F238E27FC236}">
                  <a16:creationId xmlns:a16="http://schemas.microsoft.com/office/drawing/2014/main" id="{898EAAEA-5068-3814-A94A-BF5F8F623A1F}"/>
                </a:ext>
              </a:extLst>
            </p:cNvPr>
            <p:cNvSpPr/>
            <p:nvPr/>
          </p:nvSpPr>
          <p:spPr>
            <a:xfrm>
              <a:off x="8241782" y="1962364"/>
              <a:ext cx="2153473" cy="2656529"/>
            </a:xfrm>
            <a:prstGeom prst="can">
              <a:avLst>
                <a:gd name="adj" fmla="val 14147"/>
              </a:avLst>
            </a:prstGeom>
            <a:ln w="38100">
              <a:solidFill>
                <a:srgbClr val="F24CDA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2400" dirty="0">
                  <a:solidFill>
                    <a:srgbClr val="F24CDA"/>
                  </a:solidFill>
                  <a:latin typeface="Crimson Text"/>
                </a:rPr>
                <a:t>Instagram</a:t>
              </a:r>
              <a:endParaRPr lang="en-US" dirty="0">
                <a:solidFill>
                  <a:srgbClr val="F24CDA"/>
                </a:solidFill>
                <a:latin typeface="Crimson Text"/>
              </a:endParaRPr>
            </a:p>
          </p:txBody>
        </p:sp>
        <p:pic>
          <p:nvPicPr>
            <p:cNvPr id="34" name="Picture 6" descr="instagram-icon - CU Global Thought">
              <a:extLst>
                <a:ext uri="{FF2B5EF4-FFF2-40B4-BE49-F238E27FC236}">
                  <a16:creationId xmlns:a16="http://schemas.microsoft.com/office/drawing/2014/main" id="{C4FE22C1-A756-843A-BEC7-7C383C311E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327344" y="2840283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instagram-icon - CU Global Thought">
              <a:extLst>
                <a:ext uri="{FF2B5EF4-FFF2-40B4-BE49-F238E27FC236}">
                  <a16:creationId xmlns:a16="http://schemas.microsoft.com/office/drawing/2014/main" id="{8884103E-A99B-831B-9BA6-A89A4E471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09836" y="2840282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instagram-icon - CU Global Thought">
              <a:extLst>
                <a:ext uri="{FF2B5EF4-FFF2-40B4-BE49-F238E27FC236}">
                  <a16:creationId xmlns:a16="http://schemas.microsoft.com/office/drawing/2014/main" id="{A4CC4321-EDD2-C762-0C53-24DDD131F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12761" y="2840281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nstagram-icon - CU Global Thought">
              <a:extLst>
                <a:ext uri="{FF2B5EF4-FFF2-40B4-BE49-F238E27FC236}">
                  <a16:creationId xmlns:a16="http://schemas.microsoft.com/office/drawing/2014/main" id="{1BCCAE09-AC4A-8AE7-7DD2-65189A82B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327344" y="3694857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instagram-icon - CU Global Thought">
              <a:extLst>
                <a:ext uri="{FF2B5EF4-FFF2-40B4-BE49-F238E27FC236}">
                  <a16:creationId xmlns:a16="http://schemas.microsoft.com/office/drawing/2014/main" id="{E1852C55-9039-5FCA-B021-CF5DAA899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09836" y="3694856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instagram-icon - CU Global Thought">
              <a:extLst>
                <a:ext uri="{FF2B5EF4-FFF2-40B4-BE49-F238E27FC236}">
                  <a16:creationId xmlns:a16="http://schemas.microsoft.com/office/drawing/2014/main" id="{F29F35EE-72F2-4DA7-7A80-98B20CFF66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12761" y="3694855"/>
              <a:ext cx="617363" cy="591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Parentesi graffa aperta 39">
            <a:extLst>
              <a:ext uri="{FF2B5EF4-FFF2-40B4-BE49-F238E27FC236}">
                <a16:creationId xmlns:a16="http://schemas.microsoft.com/office/drawing/2014/main" id="{025B1C35-AE7C-5D51-5F75-E47719CAC93B}"/>
              </a:ext>
            </a:extLst>
          </p:cNvPr>
          <p:cNvSpPr/>
          <p:nvPr/>
        </p:nvSpPr>
        <p:spPr>
          <a:xfrm rot="16200000">
            <a:off x="2384871" y="2543974"/>
            <a:ext cx="499760" cy="3961855"/>
          </a:xfrm>
          <a:prstGeom prst="leftBrace">
            <a:avLst>
              <a:gd name="adj1" fmla="val 8333"/>
              <a:gd name="adj2" fmla="val 49418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8">
            <a:extLst>
              <a:ext uri="{FF2B5EF4-FFF2-40B4-BE49-F238E27FC236}">
                <a16:creationId xmlns:a16="http://schemas.microsoft.com/office/drawing/2014/main" id="{2C75F46F-70B5-5754-EAD2-A46E1516A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32" y="4510976"/>
            <a:ext cx="3019437" cy="113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Elemento grafico 41" descr="Inventario di ricerca con riempimento a tinta unita">
            <a:extLst>
              <a:ext uri="{FF2B5EF4-FFF2-40B4-BE49-F238E27FC236}">
                <a16:creationId xmlns:a16="http://schemas.microsoft.com/office/drawing/2014/main" id="{00D2F113-CBB9-C80F-0A27-9D0FD65E0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8007" y="4524901"/>
            <a:ext cx="905192" cy="905192"/>
          </a:xfrm>
          <a:prstGeom prst="rect">
            <a:avLst/>
          </a:prstGeom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39597A66-9B10-D2B6-0EB2-BF553835C92A}"/>
              </a:ext>
            </a:extLst>
          </p:cNvPr>
          <p:cNvSpPr/>
          <p:nvPr/>
        </p:nvSpPr>
        <p:spPr>
          <a:xfrm>
            <a:off x="6443199" y="6132582"/>
            <a:ext cx="4812021" cy="53137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rimson Text"/>
              </a:rPr>
              <a:t>Thanks to these labels we can query a repository (ed. FHIR server)</a:t>
            </a:r>
          </a:p>
        </p:txBody>
      </p:sp>
      <p:sp>
        <p:nvSpPr>
          <p:cNvPr id="45" name="Nastro inclinato in alto 44">
            <a:extLst>
              <a:ext uri="{FF2B5EF4-FFF2-40B4-BE49-F238E27FC236}">
                <a16:creationId xmlns:a16="http://schemas.microsoft.com/office/drawing/2014/main" id="{552DE510-6ADD-4D42-33DA-75E4874B7E36}"/>
              </a:ext>
            </a:extLst>
          </p:cNvPr>
          <p:cNvSpPr/>
          <p:nvPr/>
        </p:nvSpPr>
        <p:spPr>
          <a:xfrm>
            <a:off x="7193715" y="4608643"/>
            <a:ext cx="3247292" cy="1371599"/>
          </a:xfrm>
          <a:prstGeom prst="ribbon2">
            <a:avLst>
              <a:gd name="adj1" fmla="val 16667"/>
              <a:gd name="adj2" fmla="val 7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Crimson Text"/>
              </a:rPr>
              <a:t>Code: </a:t>
            </a:r>
            <a:r>
              <a:rPr lang="it-IT" dirty="0" err="1">
                <a:latin typeface="Crimson Text"/>
              </a:rPr>
              <a:t>Glic</a:t>
            </a:r>
            <a:endParaRPr lang="it-IT" dirty="0">
              <a:latin typeface="Crimson Text"/>
            </a:endParaRPr>
          </a:p>
          <a:p>
            <a:pPr algn="ctr"/>
            <a:r>
              <a:rPr lang="it-IT" dirty="0" err="1">
                <a:latin typeface="Crimson Text"/>
              </a:rPr>
              <a:t>CodeSystem</a:t>
            </a:r>
            <a:r>
              <a:rPr lang="it-IT" dirty="0">
                <a:latin typeface="Crimson Text"/>
              </a:rPr>
              <a:t>: Lab X</a:t>
            </a:r>
          </a:p>
          <a:p>
            <a:pPr algn="ctr"/>
            <a:r>
              <a:rPr lang="it-IT" dirty="0">
                <a:latin typeface="Crimson Text"/>
              </a:rPr>
              <a:t>Display: Glicemia</a:t>
            </a:r>
          </a:p>
          <a:p>
            <a:pPr algn="ctr"/>
            <a:r>
              <a:rPr lang="it-IT" dirty="0">
                <a:latin typeface="Crimson Text"/>
              </a:rPr>
              <a:t>Version: 1.0</a:t>
            </a:r>
            <a:endParaRPr lang="en-GB" sz="1600" dirty="0">
              <a:latin typeface="Crimson Text"/>
            </a:endParaRPr>
          </a:p>
        </p:txBody>
      </p:sp>
    </p:spTree>
    <p:extLst>
      <p:ext uri="{BB962C8B-B14F-4D97-AF65-F5344CB8AC3E}">
        <p14:creationId xmlns:p14="http://schemas.microsoft.com/office/powerpoint/2010/main" val="260906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845CEFE-A357-4DA1-BF2C-87A62D719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13" y="1405643"/>
            <a:ext cx="8646399" cy="360000"/>
          </a:xfrm>
        </p:spPr>
        <p:txBody>
          <a:bodyPr/>
          <a:lstStyle/>
          <a:p>
            <a:r>
              <a:rPr lang="it-IT" cap="all" dirty="0"/>
              <a:t>FOCAL POINTS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A91B76-8E5F-4138-A325-CEAF1C93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context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17327F2-13FF-40B6-87F7-23A94BE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000" y="1905382"/>
            <a:ext cx="10800000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it-IT" sz="2400" dirty="0" err="1"/>
              <a:t>Terminologies</a:t>
            </a:r>
            <a:r>
              <a:rPr lang="it-IT" sz="2400" dirty="0"/>
              <a:t>/</a:t>
            </a:r>
            <a:r>
              <a:rPr lang="it-IT" sz="2400" dirty="0" err="1"/>
              <a:t>Ontologies</a:t>
            </a:r>
            <a:r>
              <a:rPr lang="it-IT" sz="2400" dirty="0"/>
              <a:t> (</a:t>
            </a:r>
            <a:r>
              <a:rPr lang="it-IT" sz="2400" b="1" i="1" dirty="0" err="1"/>
              <a:t>CodeSystems</a:t>
            </a:r>
            <a:r>
              <a:rPr lang="it-IT" sz="2400" dirty="0"/>
              <a:t>) are the labels to query repositories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A83362-615C-42DA-84BE-46070FCE0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it-IT" noProof="0" smtClean="0"/>
              <a:pPr rtl="0"/>
              <a:t>9</a:t>
            </a:fld>
            <a:endParaRPr lang="it-IT" noProof="0" dirty="0"/>
          </a:p>
        </p:txBody>
      </p:sp>
      <p:sp>
        <p:nvSpPr>
          <p:cNvPr id="8" name="Oggetto 7" descr="Rettangolo beige">
            <a:extLst>
              <a:ext uri="{FF2B5EF4-FFF2-40B4-BE49-F238E27FC236}">
                <a16:creationId xmlns:a16="http://schemas.microsoft.com/office/drawing/2014/main" id="{0562B6C7-414C-4328-99E3-C98F9A9D0004}"/>
              </a:ext>
            </a:extLst>
          </p:cNvPr>
          <p:cNvSpPr/>
          <p:nvPr/>
        </p:nvSpPr>
        <p:spPr bwMode="white">
          <a:xfrm flipV="1">
            <a:off x="722099" y="1277068"/>
            <a:ext cx="45360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it-IT" dirty="0"/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BC5BAAA-2377-4E8B-A252-79D04E40C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6" y="222071"/>
            <a:ext cx="1243513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44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">
      <a:dk1>
        <a:sysClr val="windowText" lastClr="000000"/>
      </a:dk1>
      <a:lt1>
        <a:sysClr val="window" lastClr="FFFFFF"/>
      </a:lt1>
      <a:dk2>
        <a:srgbClr val="00549A"/>
      </a:dk2>
      <a:lt2>
        <a:srgbClr val="FFFFFF"/>
      </a:lt2>
      <a:accent1>
        <a:srgbClr val="62C5EA"/>
      </a:accent1>
      <a:accent2>
        <a:srgbClr val="00549A"/>
      </a:accent2>
      <a:accent3>
        <a:srgbClr val="299DFF"/>
      </a:accent3>
      <a:accent4>
        <a:srgbClr val="70BEFF"/>
      </a:accent4>
      <a:accent5>
        <a:srgbClr val="B7DEFE"/>
      </a:accent5>
      <a:accent6>
        <a:srgbClr val="299DFF"/>
      </a:accent6>
      <a:hlink>
        <a:srgbClr val="62B4C6"/>
      </a:hlink>
      <a:folHlink>
        <a:srgbClr val="136F92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445_TF00450287.potx" id="{5CD05B6F-6778-4A3A-ADB4-49E2DD5289B8}" vid="{D29C9B64-7A33-4440-BDE0-03907C819C8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dell'ufficio assistenza sanitaria</Template>
  <TotalTime>0</TotalTime>
  <Words>1289</Words>
  <Application>Microsoft Office PowerPoint</Application>
  <PresentationFormat>Widescreen</PresentationFormat>
  <Paragraphs>246</Paragraphs>
  <Slides>32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Arial</vt:lpstr>
      <vt:lpstr>Arial </vt:lpstr>
      <vt:lpstr>Calibri</vt:lpstr>
      <vt:lpstr>Courier New</vt:lpstr>
      <vt:lpstr>Crimson Text</vt:lpstr>
      <vt:lpstr>Gill Sans MT</vt:lpstr>
      <vt:lpstr>Times New Roman</vt:lpstr>
      <vt:lpstr>Tema di Office</vt:lpstr>
      <vt:lpstr>USE OF ONTOLOGIES AND TERMINOLOGIES IN FHIR   Roberta Gazzarata</vt:lpstr>
      <vt:lpstr>INTRODUCTION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The context</vt:lpstr>
      <vt:lpstr>Terminology service</vt:lpstr>
      <vt:lpstr>CODESYSTEM</vt:lpstr>
      <vt:lpstr>CODESYSTEM</vt:lpstr>
      <vt:lpstr>CODESYSTEM</vt:lpstr>
      <vt:lpstr>VALUESET</vt:lpstr>
      <vt:lpstr>VALUESET</vt:lpstr>
      <vt:lpstr>VALUESET</vt:lpstr>
      <vt:lpstr>CONCEPTMAP</vt:lpstr>
      <vt:lpstr>CONCEPTMAP</vt:lpstr>
      <vt:lpstr>CONCEPTMAP</vt:lpstr>
      <vt:lpstr>HQUANTUN©  Terminology server</vt:lpstr>
      <vt:lpstr>ThANKS for your attention!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2020-01-27T11:19:59Z</dcterms:created>
  <dcterms:modified xsi:type="dcterms:W3CDTF">2022-10-12T08:12:33Z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